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FF"/>
    <a:srgbClr val="000000"/>
    <a:srgbClr val="DCE6F2"/>
    <a:srgbClr val="FF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100" d="100"/>
          <a:sy n="100" d="100"/>
        </p:scale>
        <p:origin x="126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73789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129038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170915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140420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335984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290545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127388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108055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30377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123006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E39365-3ED6-49ED-88C6-F54C12C90F07}"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378851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4E39365-3ED6-49ED-88C6-F54C12C90F07}" type="datetimeFigureOut">
              <a:rPr kumimoji="1" lang="ja-JP" altLang="en-US" smtClean="0"/>
              <a:t>2022/4/12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045044F0-29CD-49B5-B865-6DA5F3E581FC}" type="slidenum">
              <a:rPr kumimoji="1" lang="ja-JP" altLang="en-US" smtClean="0"/>
              <a:t>‹#›</a:t>
            </a:fld>
            <a:endParaRPr kumimoji="1" lang="ja-JP" altLang="en-US"/>
          </a:p>
        </p:txBody>
      </p:sp>
    </p:spTree>
    <p:extLst>
      <p:ext uri="{BB962C8B-B14F-4D97-AF65-F5344CB8AC3E}">
        <p14:creationId xmlns:p14="http://schemas.microsoft.com/office/powerpoint/2010/main" val="392044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anose="020B0604020202020204"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anose="020B0604020202020204"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hyperlink" Target="https://tinyurl.com/AD0512" TargetMode="External"/><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microsoft.com/office/2007/relationships/hdphoto" Target="../media/hdphoto1.wdp"/><Relationship Id="rId5" Type="http://schemas.openxmlformats.org/officeDocument/2006/relationships/image" Target="../media/image4.png"/><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hyperlink" Target="http://adchihousousei.sakura.ne.jp/WEBEX_sannka.pdf" TargetMode="External"/><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adchihousousei.sakura.ne.jp/web_textbook/sanka_WEBEXmeering.pdf" TargetMode="External"/><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a:lum bright="70000" contrast="-70000"/>
          </a:blip>
          <a:stretch>
            <a:fillRect/>
          </a:stretch>
        </p:blipFill>
        <p:spPr>
          <a:xfrm>
            <a:off x="64188" y="1026490"/>
            <a:ext cx="6781036" cy="3386117"/>
          </a:xfrm>
          <a:prstGeom prst="rect">
            <a:avLst/>
          </a:prstGeom>
        </p:spPr>
      </p:pic>
      <p:sp>
        <p:nvSpPr>
          <p:cNvPr id="9" name="正方形/長方形 8"/>
          <p:cNvSpPr/>
          <p:nvPr/>
        </p:nvSpPr>
        <p:spPr>
          <a:xfrm>
            <a:off x="320387" y="67573"/>
            <a:ext cx="6408712" cy="646331"/>
          </a:xfrm>
          <a:prstGeom prst="rect">
            <a:avLst/>
          </a:prstGeom>
          <a:noFill/>
        </p:spPr>
        <p:txBody>
          <a:bodyPr wrap="square" lIns="91440" tIns="45720" rIns="91440" bIns="45720">
            <a:spAutoFit/>
          </a:bodyPr>
          <a:lstStyle/>
          <a:p>
            <a:pPr algn="ctr"/>
            <a:r>
              <a:rPr lang="ja-JP" altLang="en-US" sz="3600" b="0" cap="none" spc="0" dirty="0" smtClean="0">
                <a:ln w="0"/>
                <a:solidFill>
                  <a:schemeClr val="accent1"/>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rPr>
              <a:t>ＳＤＧ</a:t>
            </a:r>
            <a:r>
              <a:rPr lang="en-US" altLang="ja-JP" sz="3600" b="0" cap="none" spc="0" dirty="0" smtClean="0">
                <a:ln w="0"/>
                <a:solidFill>
                  <a:schemeClr val="accent1"/>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rPr>
              <a:t>s</a:t>
            </a:r>
            <a:r>
              <a:rPr lang="ja-JP" altLang="en-US" sz="3600" b="0" cap="none" spc="0" dirty="0" smtClean="0">
                <a:ln w="0"/>
                <a:solidFill>
                  <a:schemeClr val="accent1"/>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rPr>
              <a:t>フォーラム</a:t>
            </a:r>
            <a:endParaRPr lang="ja-JP" altLang="en-US" sz="3600" b="0" cap="none" spc="0" dirty="0">
              <a:ln w="0"/>
              <a:solidFill>
                <a:schemeClr val="accent1"/>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endParaRPr>
          </a:p>
        </p:txBody>
      </p:sp>
      <p:sp>
        <p:nvSpPr>
          <p:cNvPr id="16" name="正方形/長方形 15">
            <a:extLst>
              <a:ext uri="{FF2B5EF4-FFF2-40B4-BE49-F238E27FC236}">
                <a16:creationId xmlns:a16="http://schemas.microsoft.com/office/drawing/2014/main" id="{5BA09C5C-BFC9-4312-9A90-067A8D14975D}"/>
              </a:ext>
            </a:extLst>
          </p:cNvPr>
          <p:cNvSpPr/>
          <p:nvPr/>
        </p:nvSpPr>
        <p:spPr>
          <a:xfrm>
            <a:off x="1309226" y="593301"/>
            <a:ext cx="4267563" cy="414654"/>
          </a:xfrm>
          <a:prstGeom prst="rect">
            <a:avLst/>
          </a:prstGeom>
          <a:noFill/>
        </p:spPr>
        <p:txBody>
          <a:bodyPr wrap="square" lIns="91440" tIns="45720" rIns="91440" bIns="45720">
            <a:spAutoFit/>
          </a:bodyPr>
          <a:lstStyle/>
          <a:p>
            <a:pPr algn="ctr"/>
            <a:r>
              <a:rPr lang="ja-JP" altLang="en-US" sz="2000" b="0" cap="none" spc="0" dirty="0">
                <a:ln w="0"/>
                <a:solidFill>
                  <a:schemeClr val="accent1"/>
                </a:solidFill>
                <a:effectLst>
                  <a:outerShdw blurRad="38100" dist="25400" dir="5400000" algn="ctr" rotWithShape="0">
                    <a:srgbClr val="6E747A">
                      <a:alpha val="43000"/>
                    </a:srgbClr>
                  </a:outerShdw>
                </a:effectLst>
                <a:latin typeface="HGP創英角ｺﾞｼｯｸUB" panose="020B0900000000000000" pitchFamily="50" charset="-128"/>
                <a:ea typeface="HGP創英角ｺﾞｼｯｸUB" panose="020B0900000000000000" pitchFamily="50" charset="-128"/>
              </a:rPr>
              <a:t>みんなで学ぼう・考えよう</a:t>
            </a:r>
          </a:p>
        </p:txBody>
      </p:sp>
      <p:sp>
        <p:nvSpPr>
          <p:cNvPr id="18" name="正方形/長方形 17">
            <a:extLst>
              <a:ext uri="{FF2B5EF4-FFF2-40B4-BE49-F238E27FC236}">
                <a16:creationId xmlns:a16="http://schemas.microsoft.com/office/drawing/2014/main" id="{4B52EF0D-A822-491D-9C69-82148E13D2CC}"/>
              </a:ext>
            </a:extLst>
          </p:cNvPr>
          <p:cNvSpPr/>
          <p:nvPr/>
        </p:nvSpPr>
        <p:spPr>
          <a:xfrm>
            <a:off x="-27384" y="2389"/>
            <a:ext cx="1384808" cy="19886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2">
                  <a:lumMod val="75000"/>
                </a:schemeClr>
              </a:solidFill>
              <a:highlight>
                <a:srgbClr val="0000FF"/>
              </a:highlight>
            </a:endParaRPr>
          </a:p>
        </p:txBody>
      </p:sp>
      <p:sp>
        <p:nvSpPr>
          <p:cNvPr id="22" name="正方形/長方形 21">
            <a:extLst>
              <a:ext uri="{FF2B5EF4-FFF2-40B4-BE49-F238E27FC236}">
                <a16:creationId xmlns:a16="http://schemas.microsoft.com/office/drawing/2014/main" id="{F2F27F68-9099-4072-B38C-D28228C5DF06}"/>
              </a:ext>
            </a:extLst>
          </p:cNvPr>
          <p:cNvSpPr/>
          <p:nvPr/>
        </p:nvSpPr>
        <p:spPr>
          <a:xfrm>
            <a:off x="-27384" y="547879"/>
            <a:ext cx="781687" cy="1988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667DEBE-FC27-433F-BB17-992923D15D9E}"/>
              </a:ext>
            </a:extLst>
          </p:cNvPr>
          <p:cNvSpPr/>
          <p:nvPr/>
        </p:nvSpPr>
        <p:spPr>
          <a:xfrm>
            <a:off x="-27384" y="261979"/>
            <a:ext cx="1040426" cy="19886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2F8DF73-F283-4F2C-9266-A0DDFFC98CAC}"/>
              </a:ext>
            </a:extLst>
          </p:cNvPr>
          <p:cNvSpPr/>
          <p:nvPr/>
        </p:nvSpPr>
        <p:spPr>
          <a:xfrm>
            <a:off x="5500576" y="-15552"/>
            <a:ext cx="1384808" cy="198861"/>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2">
                  <a:lumMod val="75000"/>
                </a:schemeClr>
              </a:solidFill>
              <a:highlight>
                <a:srgbClr val="0000FF"/>
              </a:highlight>
            </a:endParaRPr>
          </a:p>
        </p:txBody>
      </p:sp>
      <p:sp>
        <p:nvSpPr>
          <p:cNvPr id="30" name="正方形/長方形 29">
            <a:extLst>
              <a:ext uri="{FF2B5EF4-FFF2-40B4-BE49-F238E27FC236}">
                <a16:creationId xmlns:a16="http://schemas.microsoft.com/office/drawing/2014/main" id="{10AD359B-EB9C-46EF-8D52-DBA45DB83B17}"/>
              </a:ext>
            </a:extLst>
          </p:cNvPr>
          <p:cNvSpPr/>
          <p:nvPr/>
        </p:nvSpPr>
        <p:spPr>
          <a:xfrm>
            <a:off x="6103697" y="529938"/>
            <a:ext cx="781687" cy="19886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7EA5FAC1-AAA1-47D3-936F-AB826F542382}"/>
              </a:ext>
            </a:extLst>
          </p:cNvPr>
          <p:cNvSpPr/>
          <p:nvPr/>
        </p:nvSpPr>
        <p:spPr>
          <a:xfrm>
            <a:off x="5844958" y="244038"/>
            <a:ext cx="1040426" cy="19886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A61F69E-709C-48B6-9E22-E32D579B3A93}"/>
              </a:ext>
            </a:extLst>
          </p:cNvPr>
          <p:cNvSpPr txBox="1"/>
          <p:nvPr/>
        </p:nvSpPr>
        <p:spPr>
          <a:xfrm>
            <a:off x="171392" y="992560"/>
            <a:ext cx="6566627" cy="1015663"/>
          </a:xfrm>
          <a:prstGeom prst="rect">
            <a:avLst/>
          </a:prstGeom>
          <a:noFill/>
        </p:spPr>
        <p:txBody>
          <a:bodyPr wrap="square">
            <a:spAutoFit/>
          </a:bodyPr>
          <a:lstStyle/>
          <a:p>
            <a:r>
              <a:rPr lang="en-US" altLang="ja-JP" sz="1200" b="1" i="0" dirty="0">
                <a:solidFill>
                  <a:srgbClr val="2A2A2A"/>
                </a:solidFill>
                <a:effectLst/>
                <a:latin typeface="Meiryo UI" panose="020B0604030504040204" pitchFamily="50" charset="-128"/>
                <a:ea typeface="Meiryo UI" panose="020B0604030504040204" pitchFamily="50" charset="-128"/>
              </a:rPr>
              <a:t>SDGs</a:t>
            </a:r>
            <a:r>
              <a:rPr lang="ja-JP" altLang="en-US" sz="1200" b="1" i="0" dirty="0">
                <a:solidFill>
                  <a:srgbClr val="2A2A2A"/>
                </a:solidFill>
                <a:effectLst/>
                <a:latin typeface="Meiryo UI" panose="020B0604030504040204" pitchFamily="50" charset="-128"/>
                <a:ea typeface="Meiryo UI" panose="020B0604030504040204" pitchFamily="50" charset="-128"/>
              </a:rPr>
              <a:t>（持続可能な開発目標）は世界の共通言語であり、人と人を結び付けてくれる役割を果たします。さらには、</a:t>
            </a:r>
            <a:r>
              <a:rPr lang="ja-JP" altLang="en-US" sz="1200" b="1" dirty="0">
                <a:latin typeface="Meiryo UI" panose="020B0604030504040204" pitchFamily="50" charset="-128"/>
                <a:ea typeface="Meiryo UI" panose="020B0604030504040204" pitchFamily="50" charset="-128"/>
              </a:rPr>
              <a:t>経済・社会・環境の課題解決に取り組み、企業の価値向上につなげる「</a:t>
            </a:r>
            <a:r>
              <a:rPr lang="en-US" altLang="ja-JP" sz="1200" b="1" dirty="0">
                <a:latin typeface="Meiryo UI" panose="020B0604030504040204" pitchFamily="50" charset="-128"/>
                <a:ea typeface="Meiryo UI" panose="020B0604030504040204" pitchFamily="50" charset="-128"/>
              </a:rPr>
              <a:t>SDGs</a:t>
            </a:r>
            <a:r>
              <a:rPr lang="ja-JP" altLang="en-US" sz="1200" b="1" dirty="0">
                <a:latin typeface="Meiryo UI" panose="020B0604030504040204" pitchFamily="50" charset="-128"/>
                <a:ea typeface="Meiryo UI" panose="020B0604030504040204" pitchFamily="50" charset="-128"/>
              </a:rPr>
              <a:t>経営」が広がっています。一方で取り組みたいと考えていても、進め方に悩む企業経営者様も多いようです</a:t>
            </a:r>
            <a:r>
              <a:rPr lang="ja-JP" altLang="en-US" sz="1200" b="1" dirty="0" smtClean="0">
                <a:latin typeface="Meiryo UI" panose="020B0604030504040204" pitchFamily="50" charset="-128"/>
                <a:ea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本セミナーでは豊富な知見を持つ講師陣から、 </a:t>
            </a:r>
            <a:r>
              <a:rPr lang="en-US" altLang="ja-JP" sz="1200" b="1" dirty="0" smtClean="0">
                <a:latin typeface="Meiryo UI" panose="020B0604030504040204" pitchFamily="50" charset="-128"/>
                <a:ea typeface="Meiryo UI" panose="020B0604030504040204" pitchFamily="50" charset="-128"/>
              </a:rPr>
              <a:t>SDGs</a:t>
            </a:r>
            <a:r>
              <a:rPr lang="ja-JP" altLang="en-US" sz="1200" b="1" dirty="0" smtClean="0">
                <a:latin typeface="Meiryo UI" panose="020B0604030504040204" pitchFamily="50" charset="-128"/>
                <a:ea typeface="Meiryo UI" panose="020B0604030504040204" pitchFamily="50" charset="-128"/>
              </a:rPr>
              <a:t>経営の実践のための目標設定や具体的な取り組み方法について各分野ごとにご紹介します</a:t>
            </a:r>
            <a:endParaRPr lang="ja-JP" altLang="en-US" sz="1200" b="1" dirty="0">
              <a:latin typeface="Meiryo UI" panose="020B0604030504040204" pitchFamily="50" charset="-128"/>
              <a:ea typeface="Meiryo UI" panose="020B0604030504040204" pitchFamily="50" charset="-128"/>
            </a:endParaRPr>
          </a:p>
        </p:txBody>
      </p:sp>
      <p:sp>
        <p:nvSpPr>
          <p:cNvPr id="44" name="楕円 43">
            <a:extLst>
              <a:ext uri="{FF2B5EF4-FFF2-40B4-BE49-F238E27FC236}">
                <a16:creationId xmlns:a16="http://schemas.microsoft.com/office/drawing/2014/main" id="{937E17A3-BAEE-420D-89F5-2EA115ED97B7}"/>
              </a:ext>
            </a:extLst>
          </p:cNvPr>
          <p:cNvSpPr/>
          <p:nvPr/>
        </p:nvSpPr>
        <p:spPr>
          <a:xfrm>
            <a:off x="934450" y="304160"/>
            <a:ext cx="780277" cy="66780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169521A5-E334-4241-822E-CFFD7CDDA501}"/>
              </a:ext>
            </a:extLst>
          </p:cNvPr>
          <p:cNvSpPr txBox="1"/>
          <p:nvPr/>
        </p:nvSpPr>
        <p:spPr>
          <a:xfrm>
            <a:off x="770864" y="322691"/>
            <a:ext cx="1117967" cy="584775"/>
          </a:xfrm>
          <a:prstGeom prst="rect">
            <a:avLst/>
          </a:prstGeom>
          <a:noFill/>
        </p:spPr>
        <p:txBody>
          <a:bodyPr wrap="square">
            <a:spAutoFit/>
          </a:bodyPr>
          <a:lstStyle/>
          <a:p>
            <a:pPr algn="ctr"/>
            <a:r>
              <a:rPr lang="en-US" altLang="ja-JP" sz="1600" b="1" i="0" dirty="0">
                <a:solidFill>
                  <a:srgbClr val="FF0000"/>
                </a:solidFill>
                <a:effectLst/>
                <a:latin typeface="Meiryo UI" panose="020B0604030504040204" pitchFamily="50" charset="-128"/>
                <a:ea typeface="Meiryo UI" panose="020B0604030504040204" pitchFamily="50" charset="-128"/>
              </a:rPr>
              <a:t>WEB</a:t>
            </a:r>
          </a:p>
          <a:p>
            <a:pPr algn="ctr"/>
            <a:r>
              <a:rPr lang="ja-JP" altLang="en-US" sz="1600" b="1" dirty="0">
                <a:solidFill>
                  <a:srgbClr val="FF0000"/>
                </a:solidFill>
                <a:latin typeface="Meiryo UI" panose="020B0604030504040204" pitchFamily="50" charset="-128"/>
                <a:ea typeface="Meiryo UI" panose="020B0604030504040204" pitchFamily="50" charset="-128"/>
              </a:rPr>
              <a:t>イベント</a:t>
            </a:r>
          </a:p>
        </p:txBody>
      </p:sp>
      <p:sp>
        <p:nvSpPr>
          <p:cNvPr id="51" name="正方形/長方形 50">
            <a:extLst>
              <a:ext uri="{FF2B5EF4-FFF2-40B4-BE49-F238E27FC236}">
                <a16:creationId xmlns:a16="http://schemas.microsoft.com/office/drawing/2014/main" id="{F7167901-7058-4ED2-9ED0-82B08DD485CB}"/>
              </a:ext>
            </a:extLst>
          </p:cNvPr>
          <p:cNvSpPr/>
          <p:nvPr/>
        </p:nvSpPr>
        <p:spPr>
          <a:xfrm>
            <a:off x="136854" y="5053808"/>
            <a:ext cx="6635701" cy="2159357"/>
          </a:xfrm>
          <a:prstGeom prst="rect">
            <a:avLst/>
          </a:prstGeom>
          <a:solidFill>
            <a:srgbClr val="DCE6F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1392" y="5103530"/>
            <a:ext cx="482958" cy="481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611025" y="5086562"/>
            <a:ext cx="6393451" cy="623248"/>
          </a:xfrm>
          <a:prstGeom prst="rect">
            <a:avLst/>
          </a:prstGeom>
        </p:spPr>
        <p:txBody>
          <a:bodyPr wrap="square">
            <a:spAutoFit/>
          </a:bodyPr>
          <a:lstStyle/>
          <a:p>
            <a:pPr algn="just">
              <a:spcAft>
                <a:spcPts val="0"/>
              </a:spcAft>
            </a:pPr>
            <a:r>
              <a:rPr lang="ja-JP"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第１部　</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10</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00</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11:45</a:t>
            </a:r>
            <a:endParaRPr lang="ja-JP"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lvl="0">
              <a:spcBef>
                <a:spcPts val="300"/>
              </a:spcBef>
              <a:defRPr/>
            </a:pPr>
            <a:r>
              <a:rPr lang="ja-JP" altLang="en-US"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rPr>
              <a:t>　</a:t>
            </a:r>
            <a:r>
              <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rPr>
              <a:t>SDGs</a:t>
            </a:r>
            <a:r>
              <a:rPr lang="ja-JP" altLang="en-US"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rPr>
              <a:t>が生み出す新たな企業価値とは？</a:t>
            </a:r>
            <a:r>
              <a:rPr lang="ja-JP" altLang="en-US" sz="14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rPr>
              <a:t>～未来に選ばれる経営への変革～</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0648" y="5764152"/>
            <a:ext cx="1368531" cy="1397774"/>
          </a:xfrm>
          <a:prstGeom prst="rect">
            <a:avLst/>
          </a:prstGeom>
        </p:spPr>
      </p:pic>
      <p:sp>
        <p:nvSpPr>
          <p:cNvPr id="53" name="テキスト ボックス 52">
            <a:extLst>
              <a:ext uri="{FF2B5EF4-FFF2-40B4-BE49-F238E27FC236}">
                <a16:creationId xmlns:a16="http://schemas.microsoft.com/office/drawing/2014/main" id="{2BE8FDFC-1ADD-4481-9DAC-C82220CF07F0}"/>
              </a:ext>
            </a:extLst>
          </p:cNvPr>
          <p:cNvSpPr txBox="1"/>
          <p:nvPr/>
        </p:nvSpPr>
        <p:spPr>
          <a:xfrm>
            <a:off x="1628800" y="6390545"/>
            <a:ext cx="5330700" cy="938719"/>
          </a:xfrm>
          <a:prstGeom prst="rect">
            <a:avLst/>
          </a:prstGeom>
          <a:noFill/>
        </p:spPr>
        <p:txBody>
          <a:bodyPr wrap="square">
            <a:spAutoFit/>
          </a:bodyPr>
          <a:lstStyle/>
          <a:p>
            <a:r>
              <a:rPr lang="ja-JP" altLang="ja-JP" sz="1100" kern="100" dirty="0">
                <a:latin typeface="Meiryo UI" panose="020B0604030504040204" pitchFamily="50" charset="-128"/>
                <a:ea typeface="Meiryo UI" panose="020B0604030504040204" pitchFamily="50" charset="-128"/>
                <a:cs typeface="Courier New" panose="02070309020205020404" pitchFamily="49" charset="0"/>
              </a:rPr>
              <a:t>◆講師プロフィール</a:t>
            </a:r>
            <a:endParaRPr lang="en-US" altLang="ja-JP" sz="1100" kern="100" dirty="0">
              <a:latin typeface="Meiryo UI" panose="020B0604030504040204" pitchFamily="50" charset="-128"/>
              <a:ea typeface="Meiryo UI" panose="020B0604030504040204" pitchFamily="50" charset="-128"/>
              <a:cs typeface="Courier New" panose="02070309020205020404" pitchFamily="49" charset="0"/>
            </a:endParaRPr>
          </a:p>
          <a:p>
            <a:pPr marL="0" marR="167005" indent="0" algn="l">
              <a:spcAft>
                <a:spcPts val="0"/>
              </a:spcAft>
            </a:pPr>
            <a:r>
              <a:rPr lang="ja-JP" altLang="en-US" sz="1100" b="0" kern="100" dirty="0">
                <a:effectLst/>
                <a:latin typeface="Meiryo UI" panose="020B0604030504040204" pitchFamily="50" charset="-128"/>
                <a:ea typeface="Meiryo UI" panose="020B0604030504040204" pitchFamily="50" charset="-128"/>
              </a:rPr>
              <a:t>専門はサステナビリティサイエンス。</a:t>
            </a:r>
            <a:r>
              <a:rPr lang="en-US" altLang="ja-JP" sz="1100" b="0" kern="100" dirty="0">
                <a:effectLst/>
                <a:latin typeface="Meiryo UI" panose="020B0604030504040204" pitchFamily="50" charset="-128"/>
                <a:ea typeface="Meiryo UI" panose="020B0604030504040204" pitchFamily="50" charset="-128"/>
              </a:rPr>
              <a:t>SDGs</a:t>
            </a:r>
            <a:r>
              <a:rPr lang="ja-JP" altLang="en-US" sz="1100" b="0" kern="100" dirty="0">
                <a:effectLst/>
                <a:latin typeface="Meiryo UI" panose="020B0604030504040204" pitchFamily="50" charset="-128"/>
                <a:ea typeface="Meiryo UI" panose="020B0604030504040204" pitchFamily="50" charset="-128"/>
              </a:rPr>
              <a:t>の主流化に関する調査研究を進めている。過去に研究室で開発した自治体の</a:t>
            </a:r>
            <a:r>
              <a:rPr lang="en-US" altLang="ja-JP" sz="1100" b="0" kern="100" dirty="0">
                <a:effectLst/>
                <a:latin typeface="Meiryo UI" panose="020B0604030504040204" pitchFamily="50" charset="-128"/>
                <a:ea typeface="Meiryo UI" panose="020B0604030504040204" pitchFamily="50" charset="-128"/>
              </a:rPr>
              <a:t>SDGs</a:t>
            </a:r>
            <a:r>
              <a:rPr lang="ja-JP" altLang="en-US" sz="1100" b="0" kern="100" dirty="0">
                <a:effectLst/>
                <a:latin typeface="Meiryo UI" panose="020B0604030504040204" pitchFamily="50" charset="-128"/>
                <a:ea typeface="Meiryo UI" panose="020B0604030504040204" pitchFamily="50" charset="-128"/>
              </a:rPr>
              <a:t>取り組み状況を共有する「ローカル</a:t>
            </a:r>
            <a:r>
              <a:rPr lang="en-US" altLang="ja-JP" sz="1100" b="0" kern="100" dirty="0">
                <a:effectLst/>
                <a:latin typeface="Meiryo UI" panose="020B0604030504040204" pitchFamily="50" charset="-128"/>
                <a:ea typeface="Meiryo UI" panose="020B0604030504040204" pitchFamily="50" charset="-128"/>
              </a:rPr>
              <a:t>SDGs</a:t>
            </a:r>
            <a:r>
              <a:rPr lang="ja-JP" altLang="en-US" sz="1100" b="0" kern="100" dirty="0">
                <a:effectLst/>
                <a:latin typeface="Meiryo UI" panose="020B0604030504040204" pitchFamily="50" charset="-128"/>
                <a:ea typeface="Meiryo UI" panose="020B0604030504040204" pitchFamily="50" charset="-128"/>
              </a:rPr>
              <a:t>プラットフォーム」ではグリーン購入大賞および環境大臣賞を同時受賞。</a:t>
            </a:r>
            <a:endParaRPr lang="en-US" altLang="ja-JP" sz="1100" b="0" kern="100" dirty="0">
              <a:effectLst/>
              <a:latin typeface="Meiryo UI" panose="020B0604030504040204" pitchFamily="50" charset="-128"/>
              <a:ea typeface="Meiryo UI" panose="020B0604030504040204" pitchFamily="50" charset="-128"/>
            </a:endParaRPr>
          </a:p>
          <a:p>
            <a:endParaRPr lang="ja-JP"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テキスト ボックス 54">
            <a:extLst>
              <a:ext uri="{FF2B5EF4-FFF2-40B4-BE49-F238E27FC236}">
                <a16:creationId xmlns:a16="http://schemas.microsoft.com/office/drawing/2014/main" id="{970E51EF-CFC4-43BD-9BBD-4E050F71B05F}"/>
              </a:ext>
            </a:extLst>
          </p:cNvPr>
          <p:cNvSpPr txBox="1"/>
          <p:nvPr/>
        </p:nvSpPr>
        <p:spPr>
          <a:xfrm>
            <a:off x="1628800" y="5770680"/>
            <a:ext cx="4936547" cy="677108"/>
          </a:xfrm>
          <a:prstGeom prst="rect">
            <a:avLst/>
          </a:prstGeom>
          <a:noFill/>
        </p:spPr>
        <p:txBody>
          <a:bodyPr wrap="square">
            <a:spAutoFit/>
          </a:bodyPr>
          <a:lstStyle/>
          <a:p>
            <a:r>
              <a:rPr lang="ja-JP" altLang="en-US" sz="1400" b="1" kern="100" dirty="0">
                <a:solidFill>
                  <a:schemeClr val="dk1"/>
                </a:solidFill>
                <a:latin typeface="Meiryo UI" panose="020B0604030504040204" pitchFamily="50" charset="-128"/>
                <a:ea typeface="Meiryo UI" panose="020B0604030504040204" pitchFamily="50" charset="-128"/>
              </a:rPr>
              <a:t>川久保　俊</a:t>
            </a:r>
            <a:r>
              <a:rPr lang="ja-JP" altLang="en-US" sz="1400" kern="100" dirty="0">
                <a:solidFill>
                  <a:schemeClr val="dk1"/>
                </a:solidFill>
                <a:latin typeface="Meiryo UI" panose="020B0604030504040204" pitchFamily="50" charset="-128"/>
                <a:ea typeface="Meiryo UI" panose="020B0604030504040204" pitchFamily="50" charset="-128"/>
              </a:rPr>
              <a:t>（かわくぼ　しゅん）氏</a:t>
            </a:r>
            <a:endParaRPr lang="en-US" altLang="ja-JP" sz="1400" kern="100" dirty="0">
              <a:solidFill>
                <a:schemeClr val="dk1"/>
              </a:solidFill>
              <a:latin typeface="Meiryo UI" panose="020B0604030504040204" pitchFamily="50" charset="-128"/>
              <a:ea typeface="Meiryo UI" panose="020B0604030504040204" pitchFamily="50" charset="-128"/>
            </a:endParaRPr>
          </a:p>
          <a:p>
            <a:r>
              <a:rPr kumimoji="1" lang="ja-JP" altLang="en-US" sz="1200" b="0" kern="100" dirty="0" smtClean="0">
                <a:solidFill>
                  <a:schemeClr val="dk1"/>
                </a:solidFill>
                <a:effectLst/>
                <a:latin typeface="Meiryo UI" panose="020B0604030504040204" pitchFamily="50" charset="-128"/>
                <a:ea typeface="Meiryo UI" panose="020B0604030504040204" pitchFamily="50" charset="-128"/>
                <a:cs typeface="+mn-cs"/>
              </a:rPr>
              <a:t>　法政</a:t>
            </a:r>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大学デザイン工学部建築学科　教授</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0" kern="100" dirty="0" smtClean="0">
                <a:solidFill>
                  <a:schemeClr val="dk1"/>
                </a:solidFill>
                <a:effectLst/>
                <a:latin typeface="Meiryo UI" panose="020B0604030504040204" pitchFamily="50" charset="-128"/>
                <a:ea typeface="Meiryo UI" panose="020B0604030504040204" pitchFamily="50" charset="-128"/>
                <a:cs typeface="+mn-cs"/>
              </a:rPr>
              <a:t>　一般</a:t>
            </a:r>
            <a:r>
              <a:rPr kumimoji="1" lang="ja-JP" altLang="en-US" sz="1200" b="0" kern="100" dirty="0">
                <a:solidFill>
                  <a:schemeClr val="dk1"/>
                </a:solidFill>
                <a:effectLst/>
                <a:latin typeface="Meiryo UI" panose="020B0604030504040204" pitchFamily="50" charset="-128"/>
                <a:ea typeface="Meiryo UI" panose="020B0604030504040204" pitchFamily="50" charset="-128"/>
                <a:cs typeface="+mn-cs"/>
              </a:rPr>
              <a:t>社団法人サステナブルトランジション　代表</a:t>
            </a:r>
            <a:r>
              <a:rPr kumimoji="1" lang="ja-JP" altLang="en-US" sz="1200" b="0" kern="100" dirty="0" smtClean="0">
                <a:solidFill>
                  <a:schemeClr val="dk1"/>
                </a:solidFill>
                <a:effectLst/>
                <a:latin typeface="Meiryo UI" panose="020B0604030504040204" pitchFamily="50" charset="-128"/>
                <a:ea typeface="Meiryo UI" panose="020B0604030504040204" pitchFamily="50" charset="-128"/>
                <a:cs typeface="+mn-cs"/>
              </a:rPr>
              <a:t>理事</a:t>
            </a:r>
            <a:endParaRPr kumimoji="1" lang="en-US" altLang="ja-JP" sz="1200" b="0" kern="100" dirty="0">
              <a:solidFill>
                <a:schemeClr val="dk1"/>
              </a:solidFill>
              <a:effectLst/>
              <a:latin typeface="Meiryo UI" panose="020B0604030504040204" pitchFamily="50" charset="-128"/>
              <a:ea typeface="Meiryo UI" panose="020B0604030504040204" pitchFamily="50" charset="-128"/>
              <a:cs typeface="+mn-cs"/>
            </a:endParaRPr>
          </a:p>
        </p:txBody>
      </p:sp>
      <p:sp>
        <p:nvSpPr>
          <p:cNvPr id="56" name="正方形/長方形 55">
            <a:extLst>
              <a:ext uri="{FF2B5EF4-FFF2-40B4-BE49-F238E27FC236}">
                <a16:creationId xmlns:a16="http://schemas.microsoft.com/office/drawing/2014/main" id="{7C522A2D-2214-4C05-9D10-985F06BFC18C}"/>
              </a:ext>
            </a:extLst>
          </p:cNvPr>
          <p:cNvSpPr/>
          <p:nvPr/>
        </p:nvSpPr>
        <p:spPr>
          <a:xfrm>
            <a:off x="148376" y="7594686"/>
            <a:ext cx="6635701" cy="1966826"/>
          </a:xfrm>
          <a:prstGeom prst="rect">
            <a:avLst/>
          </a:prstGeom>
          <a:solidFill>
            <a:schemeClr val="accent6">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57">
            <a:extLst>
              <a:ext uri="{FF2B5EF4-FFF2-40B4-BE49-F238E27FC236}">
                <a16:creationId xmlns:a16="http://schemas.microsoft.com/office/drawing/2014/main" id="{356799C3-D9D1-4D5B-AB7E-3CD47062F7EE}"/>
              </a:ext>
            </a:extLst>
          </p:cNvPr>
          <p:cNvSpPr/>
          <p:nvPr/>
        </p:nvSpPr>
        <p:spPr>
          <a:xfrm>
            <a:off x="138160" y="7578999"/>
            <a:ext cx="6393451" cy="338554"/>
          </a:xfrm>
          <a:prstGeom prst="rect">
            <a:avLst/>
          </a:prstGeom>
        </p:spPr>
        <p:txBody>
          <a:bodyPr wrap="square">
            <a:spAutoFit/>
          </a:bodyPr>
          <a:lstStyle/>
          <a:p>
            <a:pPr algn="just">
              <a:spcAft>
                <a:spcPts val="0"/>
              </a:spcAft>
            </a:pP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プログラム①</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13</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00</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14</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30</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保育業界における</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SDGs</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1A3CA82A-0545-4078-A2AD-614D301E3C71}"/>
              </a:ext>
            </a:extLst>
          </p:cNvPr>
          <p:cNvSpPr/>
          <p:nvPr/>
        </p:nvSpPr>
        <p:spPr>
          <a:xfrm>
            <a:off x="611025" y="7283888"/>
            <a:ext cx="6393451" cy="338554"/>
          </a:xfrm>
          <a:prstGeom prst="rect">
            <a:avLst/>
          </a:prstGeom>
        </p:spPr>
        <p:txBody>
          <a:bodyPr wrap="square">
            <a:spAutoFit/>
          </a:bodyPr>
          <a:lstStyle/>
          <a:p>
            <a:pPr algn="just">
              <a:spcAft>
                <a:spcPts val="0"/>
              </a:spcAft>
            </a:pP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第</a:t>
            </a:r>
            <a:r>
              <a:rPr lang="en-US" altLang="ja-JP"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2</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部　業種別</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SDGs</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プログラム</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pic>
        <p:nvPicPr>
          <p:cNvPr id="60" name="Picture 2">
            <a:extLst>
              <a:ext uri="{FF2B5EF4-FFF2-40B4-BE49-F238E27FC236}">
                <a16:creationId xmlns:a16="http://schemas.microsoft.com/office/drawing/2014/main" id="{98E082EC-D812-4078-B77F-8FBBAB3D328E}"/>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7502" y="7228692"/>
            <a:ext cx="423523" cy="422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図 61">
            <a:extLst>
              <a:ext uri="{FF2B5EF4-FFF2-40B4-BE49-F238E27FC236}">
                <a16:creationId xmlns:a16="http://schemas.microsoft.com/office/drawing/2014/main" id="{875F10A1-30A0-476B-9B32-CB44B2125B2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1627" y="7905328"/>
            <a:ext cx="1382829" cy="1567115"/>
          </a:xfrm>
          <a:prstGeom prst="rect">
            <a:avLst/>
          </a:prstGeom>
        </p:spPr>
      </p:pic>
      <p:sp>
        <p:nvSpPr>
          <p:cNvPr id="2" name="正方形/長方形 1"/>
          <p:cNvSpPr/>
          <p:nvPr/>
        </p:nvSpPr>
        <p:spPr>
          <a:xfrm>
            <a:off x="1901849" y="8839696"/>
            <a:ext cx="4938995" cy="769441"/>
          </a:xfrm>
          <a:prstGeom prst="rect">
            <a:avLst/>
          </a:prstGeom>
        </p:spPr>
        <p:txBody>
          <a:bodyPr wrap="square">
            <a:spAutoFit/>
          </a:bodyPr>
          <a:lstStyle/>
          <a:p>
            <a:r>
              <a:rPr lang="ja-JP" altLang="ja-JP" sz="1100" kern="100" dirty="0" smtClean="0">
                <a:latin typeface="Meiryo UI" panose="020B0604030504040204" pitchFamily="50" charset="-128"/>
                <a:ea typeface="Meiryo UI" panose="020B0604030504040204" pitchFamily="50" charset="-128"/>
                <a:cs typeface="Courier New" panose="02070309020205020404" pitchFamily="49" charset="0"/>
              </a:rPr>
              <a:t>◆</a:t>
            </a:r>
            <a:r>
              <a:rPr lang="ja-JP" altLang="ja-JP" sz="1100" kern="100" dirty="0">
                <a:latin typeface="Meiryo UI" panose="020B0604030504040204" pitchFamily="50" charset="-128"/>
                <a:ea typeface="Meiryo UI" panose="020B0604030504040204" pitchFamily="50" charset="-128"/>
                <a:cs typeface="Courier New" panose="02070309020205020404" pitchFamily="49" charset="0"/>
              </a:rPr>
              <a:t>講師プロフィール</a:t>
            </a:r>
            <a:endParaRPr lang="ja-JP"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ja-JP" sz="1100" kern="100" dirty="0">
                <a:latin typeface="Meiryo UI" panose="020B0604030504040204" pitchFamily="50" charset="-128"/>
                <a:ea typeface="Meiryo UI" panose="020B0604030504040204" pitchFamily="50" charset="-128"/>
                <a:cs typeface="Courier New" panose="02070309020205020404" pitchFamily="49" charset="0"/>
              </a:rPr>
              <a:t>専門は教育学、教育人間学、保育学。自身も</a:t>
            </a:r>
            <a:r>
              <a:rPr lang="en-US" altLang="ja-JP" sz="1100" kern="100" dirty="0">
                <a:latin typeface="Meiryo UI" panose="020B0604030504040204" pitchFamily="50" charset="-128"/>
                <a:ea typeface="Meiryo UI" panose="020B0604030504040204" pitchFamily="50" charset="-128"/>
                <a:cs typeface="Courier New" panose="02070309020205020404" pitchFamily="49" charset="0"/>
              </a:rPr>
              <a:t>3</a:t>
            </a:r>
            <a:r>
              <a:rPr lang="ja-JP" altLang="ja-JP" sz="1100" kern="100" dirty="0">
                <a:latin typeface="Meiryo UI" panose="020B0604030504040204" pitchFamily="50" charset="-128"/>
                <a:ea typeface="Meiryo UI" panose="020B0604030504040204" pitchFamily="50" charset="-128"/>
                <a:cs typeface="Courier New" panose="02070309020205020404" pitchFamily="49" charset="0"/>
              </a:rPr>
              <a:t>人の子どもの育児を経験。保育者による本音の交流雑誌『エデュカーレ』編集長でもある。持続可能性をキーワードとする保育者のためのエコカレッジ「ぐうたら村」村長。</a:t>
            </a:r>
            <a:r>
              <a:rPr lang="en-US" altLang="ja-JP" sz="1100" kern="100" dirty="0">
                <a:latin typeface="Meiryo UI" panose="020B0604030504040204" pitchFamily="50" charset="-128"/>
                <a:ea typeface="Meiryo UI" panose="020B0604030504040204" pitchFamily="50" charset="-128"/>
                <a:cs typeface="Courier New" panose="02070309020205020404" pitchFamily="49" charset="0"/>
              </a:rPr>
              <a:t>NHK E</a:t>
            </a:r>
            <a:r>
              <a:rPr lang="ja-JP" altLang="ja-JP" sz="1100" kern="100" dirty="0">
                <a:latin typeface="Meiryo UI" panose="020B0604030504040204" pitchFamily="50" charset="-128"/>
                <a:ea typeface="Meiryo UI" panose="020B0604030504040204" pitchFamily="50" charset="-128"/>
                <a:cs typeface="ＭＳ 明朝" panose="02020609040205080304" pitchFamily="17" charset="-128"/>
              </a:rPr>
              <a:t>‐</a:t>
            </a:r>
            <a:r>
              <a:rPr lang="ja-JP" altLang="ja-JP" sz="1100" kern="100" dirty="0">
                <a:latin typeface="Meiryo UI" panose="020B0604030504040204" pitchFamily="50" charset="-128"/>
                <a:ea typeface="Meiryo UI" panose="020B0604030504040204" pitchFamily="50" charset="-128"/>
                <a:cs typeface="Courier New" panose="02070309020205020404" pitchFamily="49" charset="0"/>
              </a:rPr>
              <a:t>テレ「すくすく子育て」など出演</a:t>
            </a:r>
            <a:r>
              <a:rPr lang="ja-JP" altLang="ja-JP" sz="1100" kern="100" dirty="0" smtClean="0">
                <a:latin typeface="Meiryo UI" panose="020B0604030504040204" pitchFamily="50" charset="-128"/>
                <a:ea typeface="Meiryo UI" panose="020B0604030504040204" pitchFamily="50" charset="-128"/>
                <a:cs typeface="Courier New" panose="02070309020205020404" pitchFamily="49" charset="0"/>
              </a:rPr>
              <a:t>。</a:t>
            </a:r>
            <a:endParaRPr lang="ja-JP"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正方形/長方形 62">
            <a:extLst>
              <a:ext uri="{FF2B5EF4-FFF2-40B4-BE49-F238E27FC236}">
                <a16:creationId xmlns:a16="http://schemas.microsoft.com/office/drawing/2014/main" id="{3D867986-BEAE-445C-A038-9CE8292A2AA8}"/>
              </a:ext>
            </a:extLst>
          </p:cNvPr>
          <p:cNvSpPr/>
          <p:nvPr/>
        </p:nvSpPr>
        <p:spPr>
          <a:xfrm>
            <a:off x="5753704" y="5054336"/>
            <a:ext cx="1018851" cy="30323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全業種向け</a:t>
            </a:r>
          </a:p>
        </p:txBody>
      </p:sp>
      <p:sp>
        <p:nvSpPr>
          <p:cNvPr id="65" name="正方形/長方形 64">
            <a:extLst>
              <a:ext uri="{FF2B5EF4-FFF2-40B4-BE49-F238E27FC236}">
                <a16:creationId xmlns:a16="http://schemas.microsoft.com/office/drawing/2014/main" id="{9FAC4DD2-62FB-49A3-AE86-FC16CB2B5665}"/>
              </a:ext>
            </a:extLst>
          </p:cNvPr>
          <p:cNvSpPr/>
          <p:nvPr/>
        </p:nvSpPr>
        <p:spPr>
          <a:xfrm>
            <a:off x="5786932" y="7606156"/>
            <a:ext cx="1018851" cy="303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95000"/>
                    <a:lumOff val="5000"/>
                  </a:schemeClr>
                </a:solidFill>
                <a:latin typeface="Meiryo UI" panose="020B0604030504040204" pitchFamily="50" charset="-128"/>
                <a:ea typeface="Meiryo UI" panose="020B0604030504040204" pitchFamily="50" charset="-128"/>
              </a:rPr>
              <a:t>保育</a:t>
            </a:r>
          </a:p>
        </p:txBody>
      </p:sp>
      <p:sp>
        <p:nvSpPr>
          <p:cNvPr id="41" name="テキスト ボックス 40">
            <a:extLst>
              <a:ext uri="{FF2B5EF4-FFF2-40B4-BE49-F238E27FC236}">
                <a16:creationId xmlns:a16="http://schemas.microsoft.com/office/drawing/2014/main" id="{6AAF9E2C-0D4E-4AC3-AFEC-EA09D908E301}"/>
              </a:ext>
            </a:extLst>
          </p:cNvPr>
          <p:cNvSpPr txBox="1"/>
          <p:nvPr/>
        </p:nvSpPr>
        <p:spPr>
          <a:xfrm>
            <a:off x="432735" y="2604931"/>
            <a:ext cx="2239802" cy="307777"/>
          </a:xfrm>
          <a:prstGeom prst="rect">
            <a:avLst/>
          </a:prstGeom>
          <a:solidFill>
            <a:srgbClr val="FFFFFF">
              <a:alpha val="45098"/>
            </a:srgbClr>
          </a:solidFill>
        </p:spPr>
        <p:txBody>
          <a:bodyPr wrap="square">
            <a:spAutoFit/>
          </a:bodyPr>
          <a:lstStyle/>
          <a:p>
            <a:r>
              <a:rPr lang="en-US" altLang="ja-JP" sz="1400" u="sng" dirty="0">
                <a:hlinkClick r:id="rId7"/>
              </a:rPr>
              <a:t>https://</a:t>
            </a:r>
            <a:r>
              <a:rPr lang="en-US" altLang="ja-JP" sz="1400" u="sng" dirty="0" smtClean="0">
                <a:hlinkClick r:id="rId7"/>
              </a:rPr>
              <a:t>tinyurl.com/AD0512</a:t>
            </a:r>
            <a:r>
              <a:rPr lang="ja-JP" altLang="en-US" sz="1400" u="sng" dirty="0" smtClean="0"/>
              <a:t>　</a:t>
            </a:r>
            <a:endParaRPr lang="ja-JP" altLang="en-US" sz="1400" b="1" dirty="0">
              <a:solidFill>
                <a:srgbClr val="FF0000"/>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6AAF9E2C-0D4E-4AC3-AFEC-EA09D908E301}"/>
              </a:ext>
            </a:extLst>
          </p:cNvPr>
          <p:cNvSpPr txBox="1"/>
          <p:nvPr/>
        </p:nvSpPr>
        <p:spPr>
          <a:xfrm>
            <a:off x="148376" y="2863062"/>
            <a:ext cx="4303514" cy="307777"/>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＊「申込コード」</a:t>
            </a:r>
            <a:r>
              <a:rPr lang="ja-JP" altLang="en-US" sz="1200" dirty="0" smtClean="0">
                <a:latin typeface="Meiryo UI" panose="020B0604030504040204" pitchFamily="50" charset="-128"/>
                <a:ea typeface="Meiryo UI" panose="020B0604030504040204" pitchFamily="50" charset="-128"/>
              </a:rPr>
              <a:t>欄は</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RPD63</a:t>
            </a: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とご入力ください</a:t>
            </a:r>
            <a:endParaRPr lang="ja-JP" altLang="en-US" sz="1400" dirty="0">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69E66941-5FB1-4096-AA54-922F99D49ED3}"/>
              </a:ext>
            </a:extLst>
          </p:cNvPr>
          <p:cNvSpPr/>
          <p:nvPr/>
        </p:nvSpPr>
        <p:spPr>
          <a:xfrm>
            <a:off x="216703" y="4319775"/>
            <a:ext cx="4823076" cy="690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lvl="0" defTabSz="457200" eaLnBrk="1" fontAlgn="auto" hangingPunct="1">
              <a:spcBef>
                <a:spcPts val="0"/>
              </a:spcBef>
              <a:spcAft>
                <a:spcPts val="0"/>
              </a:spcAft>
              <a:defRPr/>
            </a:pPr>
            <a:r>
              <a:rPr kumimoji="0" lang="ja-JP" altLang="en-US" sz="1000" b="1" dirty="0">
                <a:solidFill>
                  <a:prstClr val="black"/>
                </a:solidFill>
                <a:latin typeface="Meiryo UI" panose="020B0604030504040204" pitchFamily="50" charset="-128"/>
                <a:ea typeface="Meiryo UI" panose="020B0604030504040204" pitchFamily="50" charset="-128"/>
              </a:rPr>
              <a:t>・</a:t>
            </a:r>
            <a:r>
              <a:rPr kumimoji="0" lang="ja-JP" altLang="en-US" sz="1000" b="1" dirty="0" smtClean="0">
                <a:solidFill>
                  <a:prstClr val="black"/>
                </a:solidFill>
                <a:latin typeface="Meiryo UI" panose="020B0604030504040204" pitchFamily="50" charset="-128"/>
                <a:ea typeface="Meiryo UI" panose="020B0604030504040204" pitchFamily="50" charset="-128"/>
              </a:rPr>
              <a:t>必要</a:t>
            </a:r>
            <a:r>
              <a:rPr kumimoji="0" lang="ja-JP" altLang="en-US" sz="1000" b="1" dirty="0">
                <a:solidFill>
                  <a:prstClr val="black"/>
                </a:solidFill>
                <a:latin typeface="Meiryo UI" panose="020B0604030504040204" pitchFamily="50" charset="-128"/>
                <a:ea typeface="Meiryo UI" panose="020B0604030504040204" pitchFamily="50" charset="-128"/>
              </a:rPr>
              <a:t>事項に入力していただきましたら</a:t>
            </a:r>
            <a:r>
              <a:rPr kumimoji="0" lang="en-US" altLang="ja-JP" sz="1000" b="1" dirty="0">
                <a:solidFill>
                  <a:prstClr val="black"/>
                </a:solidFill>
                <a:latin typeface="Meiryo UI" panose="020B0604030504040204" pitchFamily="50" charset="-128"/>
                <a:ea typeface="Meiryo UI" panose="020B0604030504040204" pitchFamily="50" charset="-128"/>
              </a:rPr>
              <a:t>【</a:t>
            </a:r>
            <a:r>
              <a:rPr kumimoji="0" lang="ja-JP" altLang="en-US" sz="1000" b="1" dirty="0">
                <a:solidFill>
                  <a:prstClr val="black"/>
                </a:solidFill>
                <a:latin typeface="Meiryo UI" panose="020B0604030504040204" pitchFamily="50" charset="-128"/>
                <a:ea typeface="Meiryo UI" panose="020B0604030504040204" pitchFamily="50" charset="-128"/>
              </a:rPr>
              <a:t>送信</a:t>
            </a:r>
            <a:r>
              <a:rPr kumimoji="0" lang="en-US" altLang="ja-JP" sz="1000" b="1" dirty="0">
                <a:solidFill>
                  <a:prstClr val="black"/>
                </a:solidFill>
                <a:latin typeface="Meiryo UI" panose="020B0604030504040204" pitchFamily="50" charset="-128"/>
                <a:ea typeface="Meiryo UI" panose="020B0604030504040204" pitchFamily="50" charset="-128"/>
              </a:rPr>
              <a:t>】</a:t>
            </a:r>
            <a:r>
              <a:rPr kumimoji="0" lang="ja-JP" altLang="en-US" sz="1000" b="1" dirty="0">
                <a:solidFill>
                  <a:prstClr val="black"/>
                </a:solidFill>
                <a:latin typeface="Meiryo UI" panose="020B0604030504040204" pitchFamily="50" charset="-128"/>
                <a:ea typeface="Meiryo UI" panose="020B0604030504040204" pitchFamily="50" charset="-128"/>
              </a:rPr>
              <a:t>を押してください。</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dirty="0">
                <a:solidFill>
                  <a:srgbClr val="231F20"/>
                </a:solidFill>
                <a:latin typeface="Meiryo UI" panose="020B0604030504040204" pitchFamily="50" charset="-128"/>
                <a:ea typeface="Meiryo UI" panose="020B0604030504040204" pitchFamily="50" charset="-128"/>
              </a:rPr>
              <a:t>　</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a:t>
            </a:r>
            <a:r>
              <a:rPr kumimoji="0" lang="ja-JP" altLang="en-US" sz="1000" b="0" i="0" u="none" strike="noStrike" kern="1200" cap="none" spc="0" normalizeH="0" baseline="0" noProof="0" dirty="0" smtClean="0">
                <a:ln>
                  <a:noFill/>
                </a:ln>
                <a:solidFill>
                  <a:srgbClr val="231F20"/>
                </a:solidFill>
                <a:effectLst/>
                <a:uLnTx/>
                <a:uFillTx/>
                <a:latin typeface="Meiryo UI" panose="020B0604030504040204" pitchFamily="50" charset="-128"/>
                <a:ea typeface="Meiryo UI" panose="020B0604030504040204" pitchFamily="50" charset="-128"/>
                <a:cs typeface="IPAexGothic"/>
              </a:rPr>
              <a:t>ご参加に</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は「</a:t>
            </a:r>
            <a:r>
              <a:rPr kumimoji="0" lang="en-US" altLang="ja-JP"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e-mail </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アドレス」が必要と</a:t>
            </a:r>
            <a:r>
              <a:rPr kumimoji="0" lang="ja-JP" altLang="en-US"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rPr>
              <a:t>なります。</a:t>
            </a:r>
            <a:endParaRPr kumimoji="0" lang="en-US" altLang="ja-JP" sz="1000" b="0"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smtClean="0">
                <a:ln>
                  <a:noFill/>
                </a:ln>
                <a:solidFill>
                  <a:srgbClr val="231F20"/>
                </a:solidFill>
                <a:effectLst/>
                <a:uLnTx/>
                <a:uFillTx/>
                <a:latin typeface="Meiryo UI" panose="020B0604030504040204" pitchFamily="50" charset="-128"/>
                <a:ea typeface="Meiryo UI" panose="020B0604030504040204" pitchFamily="50" charset="-128"/>
                <a:cs typeface="IPAexGothic"/>
              </a:rPr>
              <a:t>・申込後</a:t>
            </a:r>
            <a:r>
              <a:rPr kumimoji="0" lang="ja-JP" altLang="en-US" sz="1000" b="1" i="0" u="none" strike="noStrike" kern="1200" cap="none" spc="0" normalizeH="0" baseline="0" noProof="0" dirty="0">
                <a:ln>
                  <a:noFill/>
                </a:ln>
                <a:solidFill>
                  <a:srgbClr val="231F20"/>
                </a:solidFill>
                <a:effectLst/>
                <a:uLnTx/>
                <a:uFillTx/>
                <a:latin typeface="Meiryo UI" panose="020B0604030504040204" pitchFamily="50" charset="-128"/>
                <a:ea typeface="Meiryo UI" panose="020B0604030504040204" pitchFamily="50" charset="-128"/>
                <a:cs typeface="IPAexGothic"/>
              </a:rPr>
              <a:t>、登録完了のご案内のメールが届きましたら登録完了となります。</a:t>
            </a:r>
            <a:r>
              <a:rPr kumimoji="0" lang="en-US" altLang="ja-JP" sz="1000" dirty="0">
                <a:solidFill>
                  <a:srgbClr val="231F20"/>
                </a:solidFill>
                <a:latin typeface="Meiryo UI" panose="020B0604030504040204" pitchFamily="50" charset="-128"/>
                <a:ea typeface="Meiryo UI" panose="020B0604030504040204" pitchFamily="50" charset="-128"/>
                <a:cs typeface="IPAexGothic"/>
              </a:rPr>
              <a:t/>
            </a:r>
            <a:br>
              <a:rPr kumimoji="0" lang="en-US" altLang="ja-JP" sz="1000" dirty="0">
                <a:solidFill>
                  <a:srgbClr val="231F20"/>
                </a:solidFill>
                <a:latin typeface="Meiryo UI" panose="020B0604030504040204" pitchFamily="50" charset="-128"/>
                <a:ea typeface="Meiryo UI" panose="020B0604030504040204" pitchFamily="50" charset="-128"/>
                <a:cs typeface="IPAexGothic"/>
              </a:rPr>
            </a:br>
            <a:r>
              <a:rPr kumimoji="0" lang="ja-JP" altLang="en-US" sz="1000" dirty="0">
                <a:solidFill>
                  <a:srgbClr val="231F20"/>
                </a:solidFill>
                <a:latin typeface="Meiryo UI" panose="020B0604030504040204" pitchFamily="50" charset="-128"/>
                <a:ea typeface="Meiryo UI" panose="020B0604030504040204" pitchFamily="50" charset="-128"/>
                <a:cs typeface="IPAexGothic"/>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6AAF9E2C-0D4E-4AC3-AFEC-EA09D908E301}"/>
              </a:ext>
            </a:extLst>
          </p:cNvPr>
          <p:cNvSpPr txBox="1"/>
          <p:nvPr/>
        </p:nvSpPr>
        <p:spPr>
          <a:xfrm>
            <a:off x="5429310" y="706422"/>
            <a:ext cx="1667637" cy="369332"/>
          </a:xfrm>
          <a:prstGeom prst="rect">
            <a:avLst/>
          </a:prstGeom>
          <a:noFill/>
        </p:spPr>
        <p:txBody>
          <a:bodyPr wrap="square">
            <a:spAutoFit/>
          </a:bodyPr>
          <a:lstStyle/>
          <a:p>
            <a:r>
              <a:rPr lang="ja-JP" altLang="en-US" b="1" dirty="0">
                <a:solidFill>
                  <a:schemeClr val="tx2">
                    <a:lumMod val="75000"/>
                  </a:schemeClr>
                </a:solidFill>
                <a:latin typeface="Meiryo UI" panose="020B0604030504040204" pitchFamily="50" charset="-128"/>
                <a:ea typeface="Meiryo UI" panose="020B0604030504040204" pitchFamily="50" charset="-128"/>
              </a:rPr>
              <a:t>　</a:t>
            </a:r>
            <a:r>
              <a:rPr lang="en-US" altLang="ja-JP" b="1" dirty="0">
                <a:solidFill>
                  <a:srgbClr val="FF0000"/>
                </a:solidFill>
                <a:latin typeface="Meiryo UI" panose="020B0604030504040204" pitchFamily="50" charset="-128"/>
                <a:ea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rPr>
              <a:t>参加</a:t>
            </a:r>
            <a:r>
              <a:rPr lang="ja-JP" altLang="en-US" b="1" dirty="0" smtClean="0">
                <a:solidFill>
                  <a:srgbClr val="FF0000"/>
                </a:solidFill>
                <a:latin typeface="Meiryo UI" panose="020B0604030504040204" pitchFamily="50" charset="-128"/>
                <a:ea typeface="Meiryo UI" panose="020B0604030504040204" pitchFamily="50" charset="-128"/>
              </a:rPr>
              <a:t>無料</a:t>
            </a:r>
            <a:r>
              <a:rPr lang="en-US" altLang="ja-JP" b="1" dirty="0" smtClean="0">
                <a:solidFill>
                  <a:srgbClr val="FF0000"/>
                </a:solidFill>
                <a:latin typeface="Meiryo UI" panose="020B0604030504040204" pitchFamily="50" charset="-128"/>
                <a:ea typeface="Meiryo UI" panose="020B0604030504040204" pitchFamily="50" charset="-128"/>
              </a:rPr>
              <a:t>】</a:t>
            </a:r>
            <a:endParaRPr lang="ja-JP" altLang="en-US" b="1" dirty="0">
              <a:solidFill>
                <a:srgbClr val="FF0000"/>
              </a:solidFill>
              <a:latin typeface="Meiryo UI" panose="020B0604030504040204" pitchFamily="50" charset="-128"/>
              <a:ea typeface="Meiryo UI" panose="020B0604030504040204" pitchFamily="50" charset="-128"/>
            </a:endParaRPr>
          </a:p>
        </p:txBody>
      </p:sp>
      <p:pic>
        <p:nvPicPr>
          <p:cNvPr id="46" name="図 3"/>
          <p:cNvPicPr>
            <a:picLocks noChangeAspect="1"/>
          </p:cNvPicPr>
          <p:nvPr/>
        </p:nvPicPr>
        <p:blipFill>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151297" y="9519183"/>
            <a:ext cx="2447557" cy="386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正方形/長方形 49">
            <a:extLst>
              <a:ext uri="{FF2B5EF4-FFF2-40B4-BE49-F238E27FC236}">
                <a16:creationId xmlns:a16="http://schemas.microsoft.com/office/drawing/2014/main" id="{69E66941-5FB1-4096-AA54-922F99D49ED3}"/>
              </a:ext>
            </a:extLst>
          </p:cNvPr>
          <p:cNvSpPr/>
          <p:nvPr/>
        </p:nvSpPr>
        <p:spPr>
          <a:xfrm>
            <a:off x="3843674" y="2463759"/>
            <a:ext cx="2885425" cy="23118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lvl="0" algn="ctr" defTabSz="457200" eaLnBrk="1" fontAlgn="auto" hangingPunct="1">
              <a:spcBef>
                <a:spcPts val="0"/>
              </a:spcBef>
              <a:spcAft>
                <a:spcPts val="0"/>
              </a:spcAft>
              <a:defRPr/>
            </a:pPr>
            <a:r>
              <a:rPr kumimoji="0" lang="en-US" altLang="ja-JP" sz="1200" b="1" noProof="0" dirty="0" smtClean="0">
                <a:solidFill>
                  <a:schemeClr val="bg1"/>
                </a:solidFill>
                <a:latin typeface="Meiryo UI" panose="020B0604030504040204" pitchFamily="50" charset="-128"/>
                <a:ea typeface="Meiryo UI" panose="020B0604030504040204" pitchFamily="50" charset="-128"/>
              </a:rPr>
              <a:t>5</a:t>
            </a:r>
            <a:r>
              <a:rPr kumimoji="0" lang="ja-JP" altLang="en-US" sz="1200" b="1" noProof="0" dirty="0" err="1" smtClean="0">
                <a:solidFill>
                  <a:schemeClr val="bg1"/>
                </a:solidFill>
                <a:latin typeface="Meiryo UI" panose="020B0604030504040204" pitchFamily="50" charset="-128"/>
                <a:ea typeface="Meiryo UI" panose="020B0604030504040204" pitchFamily="50" charset="-128"/>
              </a:rPr>
              <a:t>つの</a:t>
            </a:r>
            <a:r>
              <a:rPr kumimoji="0" lang="ja-JP" altLang="en-US" sz="1200" b="1" noProof="0" dirty="0" smtClean="0">
                <a:solidFill>
                  <a:schemeClr val="bg1"/>
                </a:solidFill>
                <a:latin typeface="Meiryo UI" panose="020B0604030504040204" pitchFamily="50" charset="-128"/>
                <a:ea typeface="Meiryo UI" panose="020B0604030504040204" pitchFamily="50" charset="-128"/>
              </a:rPr>
              <a:t>プログラム</a:t>
            </a:r>
            <a:endParaRPr kumimoji="0"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1BFC5B20-A304-433D-9CEF-5F89921C9392}"/>
              </a:ext>
            </a:extLst>
          </p:cNvPr>
          <p:cNvSpPr txBox="1"/>
          <p:nvPr/>
        </p:nvSpPr>
        <p:spPr>
          <a:xfrm>
            <a:off x="3371363" y="1998263"/>
            <a:ext cx="3469481" cy="400110"/>
          </a:xfrm>
          <a:prstGeom prst="rect">
            <a:avLst/>
          </a:prstGeom>
          <a:noFill/>
        </p:spPr>
        <p:txBody>
          <a:bodyPr wrap="square">
            <a:spAutoFit/>
          </a:bodyPr>
          <a:lstStyle/>
          <a:p>
            <a:r>
              <a:rPr lang="ja-JP" altLang="en-US" sz="2000" b="1" dirty="0">
                <a:solidFill>
                  <a:schemeClr val="tx2">
                    <a:lumMod val="75000"/>
                  </a:schemeClr>
                </a:solidFill>
                <a:latin typeface="Meiryo UI" panose="020B0604030504040204" pitchFamily="50" charset="-128"/>
                <a:ea typeface="Meiryo UI" panose="020B0604030504040204" pitchFamily="50" charset="-128"/>
              </a:rPr>
              <a:t>　</a:t>
            </a:r>
            <a:r>
              <a:rPr lang="en-US" altLang="ja-JP" sz="2000" b="1" dirty="0">
                <a:solidFill>
                  <a:srgbClr val="FF0000"/>
                </a:solidFill>
                <a:latin typeface="Meiryo UI" panose="020B0604030504040204" pitchFamily="50" charset="-128"/>
                <a:ea typeface="Meiryo UI" panose="020B0604030504040204" pitchFamily="50" charset="-128"/>
              </a:rPr>
              <a:t>10</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rPr>
              <a:t>時開演</a:t>
            </a:r>
            <a:r>
              <a:rPr lang="ja-JP" altLang="en-US" sz="2000" b="1" dirty="0">
                <a:solidFill>
                  <a:schemeClr val="tx2">
                    <a:lumMod val="75000"/>
                  </a:schemeClr>
                </a:solidFill>
                <a:latin typeface="Meiryo UI" panose="020B0604030504040204" pitchFamily="50" charset="-128"/>
                <a:ea typeface="Meiryo UI" panose="020B0604030504040204" pitchFamily="50" charset="-128"/>
              </a:rPr>
              <a:t>　</a:t>
            </a:r>
            <a:r>
              <a:rPr lang="en-US" altLang="ja-JP" sz="2000" b="1" dirty="0" smtClean="0">
                <a:solidFill>
                  <a:srgbClr val="FF0000"/>
                </a:solidFill>
                <a:latin typeface="Meiryo UI" panose="020B0604030504040204" pitchFamily="50" charset="-128"/>
                <a:ea typeface="Meiryo UI" panose="020B0604030504040204" pitchFamily="50" charset="-128"/>
              </a:rPr>
              <a:t>17</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rPr>
              <a:t>時終演</a:t>
            </a:r>
            <a:endParaRPr lang="ja-JP" altLang="en-US" sz="2000" b="1" dirty="0">
              <a:solidFill>
                <a:schemeClr val="tx2">
                  <a:lumMod val="75000"/>
                </a:schemeClr>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FAF87712-8D96-43AC-9C78-35EAB23823AA}"/>
              </a:ext>
            </a:extLst>
          </p:cNvPr>
          <p:cNvSpPr txBox="1"/>
          <p:nvPr/>
        </p:nvSpPr>
        <p:spPr>
          <a:xfrm>
            <a:off x="190544" y="1928664"/>
            <a:ext cx="3312368" cy="523220"/>
          </a:xfrm>
          <a:prstGeom prst="rect">
            <a:avLst/>
          </a:prstGeom>
          <a:noFill/>
        </p:spPr>
        <p:txBody>
          <a:bodyPr wrap="square">
            <a:spAutoFit/>
          </a:bodyPr>
          <a:lstStyle/>
          <a:p>
            <a:r>
              <a:rPr lang="en-US" altLang="ja-JP" sz="2000" b="1" i="0" dirty="0">
                <a:solidFill>
                  <a:schemeClr val="tx2">
                    <a:lumMod val="75000"/>
                  </a:schemeClr>
                </a:solidFill>
                <a:effectLst/>
                <a:latin typeface="Meiryo UI" panose="020B0604030504040204" pitchFamily="50" charset="-128"/>
                <a:ea typeface="Meiryo UI" panose="020B0604030504040204" pitchFamily="50" charset="-128"/>
              </a:rPr>
              <a:t>2022</a:t>
            </a:r>
            <a:r>
              <a:rPr lang="ja-JP" altLang="en-US" sz="2000" b="1" i="0" dirty="0">
                <a:solidFill>
                  <a:schemeClr val="tx2">
                    <a:lumMod val="75000"/>
                  </a:schemeClr>
                </a:solidFill>
                <a:effectLst/>
                <a:latin typeface="Meiryo UI" panose="020B0604030504040204" pitchFamily="50" charset="-128"/>
                <a:ea typeface="Meiryo UI" panose="020B0604030504040204" pitchFamily="50" charset="-128"/>
              </a:rPr>
              <a:t>年</a:t>
            </a:r>
            <a:r>
              <a:rPr lang="en-US" altLang="ja-JP" sz="2800" b="1" i="0" dirty="0">
                <a:solidFill>
                  <a:srgbClr val="FF0000"/>
                </a:solidFill>
                <a:effectLst/>
                <a:latin typeface="Meiryo UI" panose="020B0604030504040204" pitchFamily="50" charset="-128"/>
                <a:ea typeface="Meiryo UI" panose="020B0604030504040204" pitchFamily="50" charset="-128"/>
              </a:rPr>
              <a:t>5</a:t>
            </a:r>
            <a:r>
              <a:rPr lang="ja-JP" altLang="en-US" sz="2800" b="1" i="0" dirty="0">
                <a:solidFill>
                  <a:schemeClr val="tx2">
                    <a:lumMod val="75000"/>
                  </a:schemeClr>
                </a:solidFill>
                <a:effectLst/>
                <a:latin typeface="Meiryo UI" panose="020B0604030504040204" pitchFamily="50" charset="-128"/>
                <a:ea typeface="Meiryo UI" panose="020B0604030504040204" pitchFamily="50" charset="-128"/>
              </a:rPr>
              <a:t>月</a:t>
            </a:r>
            <a:r>
              <a:rPr lang="en-US" altLang="ja-JP" sz="2800" b="1" i="0" dirty="0" smtClean="0">
                <a:solidFill>
                  <a:srgbClr val="FF0000"/>
                </a:solidFill>
                <a:effectLst/>
                <a:latin typeface="Meiryo UI" panose="020B0604030504040204" pitchFamily="50" charset="-128"/>
                <a:ea typeface="Meiryo UI" panose="020B0604030504040204" pitchFamily="50" charset="-128"/>
              </a:rPr>
              <a:t>12</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rPr>
              <a:t>日（</a:t>
            </a:r>
            <a:r>
              <a:rPr lang="ja-JP" altLang="en-US" sz="2000" b="1" i="0" dirty="0">
                <a:solidFill>
                  <a:schemeClr val="tx2">
                    <a:lumMod val="75000"/>
                  </a:schemeClr>
                </a:solidFill>
                <a:effectLst/>
                <a:latin typeface="Meiryo UI" panose="020B0604030504040204" pitchFamily="50" charset="-128"/>
                <a:ea typeface="Meiryo UI" panose="020B0604030504040204" pitchFamily="50" charset="-128"/>
              </a:rPr>
              <a:t>木）</a:t>
            </a:r>
            <a:endParaRPr lang="ja-JP" altLang="en-US" sz="2000" b="1" dirty="0">
              <a:solidFill>
                <a:schemeClr val="tx2">
                  <a:lumMod val="75000"/>
                </a:schemeClr>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EE17E36E-229E-4484-8EFC-476CAF2A6D58}"/>
              </a:ext>
            </a:extLst>
          </p:cNvPr>
          <p:cNvSpPr txBox="1"/>
          <p:nvPr/>
        </p:nvSpPr>
        <p:spPr>
          <a:xfrm>
            <a:off x="515770" y="2372288"/>
            <a:ext cx="2864515" cy="307777"/>
          </a:xfrm>
          <a:prstGeom prst="rect">
            <a:avLst/>
          </a:prstGeom>
          <a:noFill/>
        </p:spPr>
        <p:txBody>
          <a:bodyPr wrap="square">
            <a:spAutoFit/>
          </a:bodyPr>
          <a:lstStyle/>
          <a:p>
            <a:r>
              <a:rPr lang="ja-JP" altLang="en-US" sz="1400" b="1" dirty="0">
                <a:solidFill>
                  <a:srgbClr val="FF0000"/>
                </a:solidFill>
                <a:latin typeface="Meiryo UI" panose="020B0604030504040204" pitchFamily="50" charset="-128"/>
                <a:ea typeface="Meiryo UI" panose="020B0604030504040204" pitchFamily="50" charset="-128"/>
              </a:rPr>
              <a:t>　</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srgbClr val="FF0000"/>
                </a:solidFill>
                <a:latin typeface="Meiryo UI" panose="020B0604030504040204" pitchFamily="50" charset="-128"/>
                <a:ea typeface="Meiryo UI" panose="020B0604030504040204" pitchFamily="50" charset="-128"/>
              </a:rPr>
              <a:t>申込</a:t>
            </a:r>
            <a:r>
              <a:rPr lang="ja-JP" altLang="en-US" sz="1400" b="1" dirty="0">
                <a:solidFill>
                  <a:srgbClr val="FF0000"/>
                </a:solidFill>
                <a:latin typeface="Meiryo UI" panose="020B0604030504040204" pitchFamily="50" charset="-128"/>
                <a:ea typeface="Meiryo UI" panose="020B0604030504040204" pitchFamily="50" charset="-128"/>
              </a:rPr>
              <a:t>はこちら</a:t>
            </a:r>
            <a:r>
              <a:rPr lang="ja-JP" altLang="en-US" sz="1400" b="1" dirty="0" smtClean="0">
                <a:solidFill>
                  <a:srgbClr val="FF0000"/>
                </a:solidFill>
                <a:latin typeface="Meiryo UI" panose="020B0604030504040204" pitchFamily="50" charset="-128"/>
                <a:ea typeface="Meiryo UI" panose="020B0604030504040204" pitchFamily="50" charset="-128"/>
              </a:rPr>
              <a:t>から</a:t>
            </a:r>
            <a:r>
              <a:rPr lang="en-US" altLang="ja-JP" sz="1400" b="1" dirty="0" smtClean="0">
                <a:solidFill>
                  <a:srgbClr val="FF0000"/>
                </a:solidFill>
                <a:latin typeface="Meiryo UI" panose="020B0604030504040204" pitchFamily="50" charset="-128"/>
                <a:ea typeface="Meiryo UI" panose="020B0604030504040204" pitchFamily="50" charset="-128"/>
              </a:rPr>
              <a:t>〉</a:t>
            </a:r>
            <a:endParaRPr lang="ja-JP" altLang="en-US" sz="1400" b="1" dirty="0">
              <a:solidFill>
                <a:srgbClr val="FF0000"/>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1901850" y="8051845"/>
            <a:ext cx="4938995" cy="861774"/>
          </a:xfrm>
          <a:prstGeom prst="rect">
            <a:avLst/>
          </a:prstGeom>
        </p:spPr>
        <p:txBody>
          <a:bodyPr wrap="square">
            <a:spAutoFit/>
          </a:bodyPr>
          <a:lstStyle/>
          <a:p>
            <a:r>
              <a:rPr lang="ja-JP" altLang="ja-JP" sz="1400" b="1" kern="100" dirty="0" smtClean="0">
                <a:latin typeface="Meiryo UI" panose="020B0604030504040204" pitchFamily="50" charset="-128"/>
                <a:ea typeface="Meiryo UI" panose="020B0604030504040204" pitchFamily="50" charset="-128"/>
                <a:cs typeface="Courier New" panose="02070309020205020404" pitchFamily="49" charset="0"/>
              </a:rPr>
              <a:t>汐見 </a:t>
            </a:r>
            <a:r>
              <a:rPr lang="ja-JP" altLang="ja-JP" sz="1400" b="1" kern="100" dirty="0">
                <a:latin typeface="Meiryo UI" panose="020B0604030504040204" pitchFamily="50" charset="-128"/>
                <a:ea typeface="Meiryo UI" panose="020B0604030504040204" pitchFamily="50" charset="-128"/>
                <a:cs typeface="Courier New" panose="02070309020205020404" pitchFamily="49" charset="0"/>
              </a:rPr>
              <a:t>稔幸</a:t>
            </a: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（しおみ　としゆき</a:t>
            </a:r>
            <a:r>
              <a:rPr lang="ja-JP" altLang="ja-JP" sz="1400" kern="100" dirty="0" smtClean="0">
                <a:latin typeface="Meiryo UI" panose="020B0604030504040204" pitchFamily="50" charset="-128"/>
                <a:ea typeface="Meiryo UI" panose="020B0604030504040204" pitchFamily="50" charset="-128"/>
                <a:cs typeface="Courier New" panose="02070309020205020404" pitchFamily="49" charset="0"/>
              </a:rPr>
              <a:t>）</a:t>
            </a:r>
            <a:r>
              <a:rPr lang="ja-JP" altLang="en-US" sz="1400" kern="100" dirty="0" smtClean="0">
                <a:latin typeface="Meiryo UI" panose="020B0604030504040204" pitchFamily="50" charset="-128"/>
                <a:ea typeface="Meiryo UI" panose="020B0604030504040204" pitchFamily="50" charset="-128"/>
                <a:cs typeface="Courier New" panose="02070309020205020404" pitchFamily="49" charset="0"/>
              </a:rPr>
              <a:t>氏</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ja-JP" sz="1200" kern="100" dirty="0" smtClean="0">
                <a:latin typeface="Meiryo UI" panose="020B0604030504040204" pitchFamily="50" charset="-128"/>
                <a:ea typeface="Meiryo UI" panose="020B0604030504040204" pitchFamily="50" charset="-128"/>
                <a:cs typeface="Courier New" panose="02070309020205020404" pitchFamily="49" charset="0"/>
              </a:rPr>
              <a:t>一般</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社団法人家族・保育デザイン研究所 代表理事</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ja-JP" sz="1200" kern="100" dirty="0" smtClean="0">
                <a:latin typeface="Meiryo UI" panose="020B0604030504040204" pitchFamily="50" charset="-128"/>
                <a:ea typeface="Meiryo UI" panose="020B0604030504040204" pitchFamily="50" charset="-128"/>
                <a:cs typeface="Courier New" panose="02070309020205020404" pitchFamily="49" charset="0"/>
              </a:rPr>
              <a:t>東京</a:t>
            </a:r>
            <a:r>
              <a:rPr lang="ja-JP" altLang="ja-JP" sz="1200" kern="100" dirty="0">
                <a:latin typeface="Meiryo UI" panose="020B0604030504040204" pitchFamily="50" charset="-128"/>
                <a:ea typeface="Meiryo UI" panose="020B0604030504040204" pitchFamily="50" charset="-128"/>
                <a:cs typeface="Courier New" panose="02070309020205020404" pitchFamily="49" charset="0"/>
              </a:rPr>
              <a:t>大学名誉教授・白梅学園大学名誉学長・全国保育士養成協議会会長・日本保育学会理事（前会長</a:t>
            </a:r>
            <a:r>
              <a:rPr lang="ja-JP" altLang="ja-JP" sz="1200" kern="100" dirty="0" smtClean="0">
                <a:latin typeface="Meiryo UI" panose="020B0604030504040204" pitchFamily="50" charset="-128"/>
                <a:ea typeface="Meiryo UI" panose="020B0604030504040204" pitchFamily="50" charset="-128"/>
                <a:cs typeface="Courier New" panose="02070309020205020404" pitchFamily="49" charset="0"/>
              </a:rPr>
              <a:t>）</a:t>
            </a:r>
            <a:endParaRPr lang="en-US" altLang="ja-JP" sz="1200" kern="100" dirty="0">
              <a:latin typeface="Meiryo UI" panose="020B0604030504040204" pitchFamily="50" charset="-128"/>
              <a:ea typeface="Meiryo UI" panose="020B0604030504040204" pitchFamily="50" charset="-128"/>
              <a:cs typeface="Courier New" panose="02070309020205020404" pitchFamily="49" charset="0"/>
            </a:endParaRPr>
          </a:p>
        </p:txBody>
      </p:sp>
      <p:pic>
        <p:nvPicPr>
          <p:cNvPr id="3" name="図 2"/>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92566" y="3192810"/>
            <a:ext cx="1201106" cy="1201106"/>
          </a:xfrm>
          <a:prstGeom prst="rect">
            <a:avLst/>
          </a:prstGeom>
        </p:spPr>
      </p:pic>
      <p:sp>
        <p:nvSpPr>
          <p:cNvPr id="67" name="正方形/長方形 66"/>
          <p:cNvSpPr/>
          <p:nvPr/>
        </p:nvSpPr>
        <p:spPr>
          <a:xfrm>
            <a:off x="3808761" y="3683492"/>
            <a:ext cx="904382" cy="826194"/>
          </a:xfrm>
          <a:prstGeom prst="rect">
            <a:avLst/>
          </a:prstGeom>
          <a:solidFill>
            <a:srgbClr val="4F81BD">
              <a:alpha val="50980"/>
            </a:srgbClr>
          </a:solidFill>
          <a:ln w="6350">
            <a:solidFill>
              <a:srgbClr val="4F81B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pic>
        <p:nvPicPr>
          <p:cNvPr id="13" name="図 12"/>
          <p:cNvPicPr>
            <a:picLocks noChangeAspect="1"/>
          </p:cNvPicPr>
          <p:nvPr/>
        </p:nvPicPr>
        <p:blipFill>
          <a:blip r:embed="rId10" cstate="screen">
            <a:clrChange>
              <a:clrFrom>
                <a:srgbClr val="58B8F3"/>
              </a:clrFrom>
              <a:clrTo>
                <a:srgbClr val="58B8F3">
                  <a:alpha val="0"/>
                </a:srgbClr>
              </a:clrTo>
            </a:clrChange>
            <a:extLst>
              <a:ext uri="{BEBA8EAE-BF5A-486C-A8C5-ECC9F3942E4B}">
                <a14:imgProps xmlns:a14="http://schemas.microsoft.com/office/drawing/2010/main">
                  <a14:imgLayer r:embed="rId11">
                    <a14:imgEffect>
                      <a14:backgroundRemoval t="0" b="98485" l="3593" r="100000">
                        <a14:foregroundMark x1="23179" y1="19178" x2="23179" y2="19178"/>
                        <a14:foregroundMark x1="15894" y1="30137" x2="15894" y2="30137"/>
                        <a14:foregroundMark x1="25166" y1="25342" x2="25166" y2="25342"/>
                        <a14:foregroundMark x1="26490" y1="20548" x2="26490" y2="20548"/>
                        <a14:foregroundMark x1="24503" y1="11644" x2="24503" y2="11644"/>
                      </a14:backgroundRemoval>
                    </a14:imgEffect>
                    <a14:imgEffect>
                      <a14:colorTemperature colorTemp="5900"/>
                    </a14:imgEffect>
                  </a14:imgLayer>
                </a14:imgProps>
              </a:ext>
              <a:ext uri="{28A0092B-C50C-407E-A947-70E740481C1C}">
                <a14:useLocalDpi xmlns:a14="http://schemas.microsoft.com/office/drawing/2010/main"/>
              </a:ext>
            </a:extLst>
          </a:blip>
          <a:stretch>
            <a:fillRect/>
          </a:stretch>
        </p:blipFill>
        <p:spPr>
          <a:xfrm>
            <a:off x="4805528" y="2734731"/>
            <a:ext cx="921461" cy="886290"/>
          </a:xfrm>
          <a:prstGeom prst="rect">
            <a:avLst/>
          </a:prstGeom>
          <a:ln>
            <a:solidFill>
              <a:srgbClr val="4F81BD"/>
            </a:solidFill>
          </a:ln>
        </p:spPr>
      </p:pic>
      <p:pic>
        <p:nvPicPr>
          <p:cNvPr id="19" name="図 18"/>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5819768" y="2726132"/>
            <a:ext cx="886720" cy="886720"/>
          </a:xfrm>
          <a:prstGeom prst="rect">
            <a:avLst/>
          </a:prstGeom>
          <a:ln>
            <a:solidFill>
              <a:srgbClr val="4F81BD"/>
            </a:solidFill>
          </a:ln>
        </p:spPr>
      </p:pic>
      <p:pic>
        <p:nvPicPr>
          <p:cNvPr id="20" name="図 19"/>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805528" y="3697650"/>
            <a:ext cx="910114" cy="825218"/>
          </a:xfrm>
          <a:prstGeom prst="rect">
            <a:avLst/>
          </a:prstGeom>
          <a:ln>
            <a:solidFill>
              <a:srgbClr val="4F81BD"/>
            </a:solidFill>
          </a:ln>
        </p:spPr>
      </p:pic>
      <p:sp>
        <p:nvSpPr>
          <p:cNvPr id="73" name="正方形/長方形 72"/>
          <p:cNvSpPr/>
          <p:nvPr/>
        </p:nvSpPr>
        <p:spPr>
          <a:xfrm>
            <a:off x="4826253" y="3738444"/>
            <a:ext cx="519014" cy="200494"/>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運送</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5810914" y="3687158"/>
            <a:ext cx="895574" cy="790835"/>
          </a:xfrm>
          <a:prstGeom prst="rect">
            <a:avLst/>
          </a:prstGeom>
          <a:ln>
            <a:solidFill>
              <a:srgbClr val="4F81BD"/>
            </a:solidFill>
          </a:ln>
        </p:spPr>
      </p:pic>
      <p:sp>
        <p:nvSpPr>
          <p:cNvPr id="74" name="正方形/長方形 73"/>
          <p:cNvSpPr/>
          <p:nvPr/>
        </p:nvSpPr>
        <p:spPr>
          <a:xfrm>
            <a:off x="5970665" y="3954409"/>
            <a:ext cx="519014" cy="200494"/>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建設</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5980756" y="2743507"/>
            <a:ext cx="519014" cy="219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介護</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3804960" y="3686271"/>
            <a:ext cx="939150" cy="8402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rPr>
              <a:t>いくつでも</a:t>
            </a:r>
            <a:endParaRPr lang="en-US" altLang="ja-JP" sz="1050" b="1" dirty="0" smtClean="0">
              <a:solidFill>
                <a:schemeClr val="tx1"/>
              </a:solidFill>
              <a:latin typeface="Meiryo UI" panose="020B0604030504040204" pitchFamily="50" charset="-128"/>
              <a:ea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rPr>
              <a:t>ご参加いただけます</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64" name="正方形/長方形 63"/>
          <p:cNvSpPr/>
          <p:nvPr/>
        </p:nvSpPr>
        <p:spPr>
          <a:xfrm>
            <a:off x="4064173" y="3172967"/>
            <a:ext cx="435639" cy="246887"/>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5764790" y="2911088"/>
            <a:ext cx="964309" cy="323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Meiryo UI" panose="020B0604030504040204" pitchFamily="50" charset="-128"/>
                <a:ea typeface="Meiryo UI" panose="020B0604030504040204" pitchFamily="50" charset="-128"/>
              </a:rPr>
              <a:t>1</a:t>
            </a:r>
            <a:r>
              <a:rPr lang="en-US" altLang="ja-JP" sz="800" b="1" dirty="0">
                <a:solidFill>
                  <a:schemeClr val="tx1"/>
                </a:solidFill>
                <a:latin typeface="Meiryo UI" panose="020B0604030504040204" pitchFamily="50" charset="-128"/>
                <a:ea typeface="Meiryo UI" panose="020B0604030504040204" pitchFamily="50" charset="-128"/>
              </a:rPr>
              <a:t>5</a:t>
            </a:r>
            <a:r>
              <a:rPr kumimoji="1" lang="en-US" altLang="ja-JP" sz="800" b="1" dirty="0" smtClean="0">
                <a:solidFill>
                  <a:schemeClr val="tx1"/>
                </a:solidFill>
                <a:latin typeface="Meiryo UI" panose="020B0604030504040204" pitchFamily="50" charset="-128"/>
                <a:ea typeface="Meiryo UI" panose="020B0604030504040204" pitchFamily="50" charset="-128"/>
              </a:rPr>
              <a:t>:00 </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16:30</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5881486" y="4247587"/>
            <a:ext cx="804247" cy="191776"/>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5790478" y="4169173"/>
            <a:ext cx="964309" cy="323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Meiryo UI" panose="020B0604030504040204" pitchFamily="50" charset="-128"/>
                <a:ea typeface="Meiryo UI" panose="020B0604030504040204" pitchFamily="50" charset="-128"/>
              </a:rPr>
              <a:t>1</a:t>
            </a:r>
            <a:r>
              <a:rPr lang="en-US" altLang="ja-JP" sz="800" b="1" dirty="0">
                <a:solidFill>
                  <a:schemeClr val="tx1"/>
                </a:solidFill>
                <a:latin typeface="Meiryo UI" panose="020B0604030504040204" pitchFamily="50" charset="-128"/>
                <a:ea typeface="Meiryo UI" panose="020B0604030504040204" pitchFamily="50" charset="-128"/>
              </a:rPr>
              <a:t>5</a:t>
            </a:r>
            <a:r>
              <a:rPr kumimoji="1" lang="en-US" altLang="ja-JP" sz="800" b="1" dirty="0" smtClean="0">
                <a:solidFill>
                  <a:schemeClr val="tx1"/>
                </a:solidFill>
                <a:latin typeface="Meiryo UI" panose="020B0604030504040204" pitchFamily="50" charset="-128"/>
                <a:ea typeface="Meiryo UI" panose="020B0604030504040204" pitchFamily="50" charset="-128"/>
              </a:rPr>
              <a:t>:00 </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17:00</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5" name="楕円 4"/>
          <p:cNvSpPr/>
          <p:nvPr/>
        </p:nvSpPr>
        <p:spPr>
          <a:xfrm>
            <a:off x="5039779" y="2974188"/>
            <a:ext cx="459652" cy="4150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019838" y="2915982"/>
            <a:ext cx="504056" cy="202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保育</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4942337" y="3085024"/>
            <a:ext cx="675862" cy="323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Meiryo UI" panose="020B0604030504040204" pitchFamily="50" charset="-128"/>
                <a:ea typeface="Meiryo UI" panose="020B0604030504040204" pitchFamily="50" charset="-128"/>
              </a:rPr>
              <a:t>1</a:t>
            </a:r>
            <a:r>
              <a:rPr kumimoji="1" lang="ja-JP" altLang="en-US" sz="800" b="1" dirty="0" smtClean="0">
                <a:solidFill>
                  <a:schemeClr val="tx1"/>
                </a:solidFill>
                <a:latin typeface="Meiryo UI" panose="020B0604030504040204" pitchFamily="50" charset="-128"/>
                <a:ea typeface="Meiryo UI" panose="020B0604030504040204" pitchFamily="50" charset="-128"/>
              </a:rPr>
              <a:t>３</a:t>
            </a:r>
            <a:r>
              <a:rPr kumimoji="1" lang="en-US" altLang="ja-JP" sz="800" b="1" dirty="0" smtClean="0">
                <a:solidFill>
                  <a:schemeClr val="tx1"/>
                </a:solidFill>
                <a:latin typeface="Meiryo UI" panose="020B0604030504040204" pitchFamily="50" charset="-128"/>
                <a:ea typeface="Meiryo UI" panose="020B0604030504040204" pitchFamily="50" charset="-128"/>
              </a:rPr>
              <a:t>:00 </a:t>
            </a:r>
          </a:p>
          <a:p>
            <a:pPr algn="ct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14:30</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4915750" y="4214259"/>
            <a:ext cx="753788" cy="246887"/>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4761545" y="4220469"/>
            <a:ext cx="994772" cy="202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Meiryo UI" panose="020B0604030504040204" pitchFamily="50" charset="-128"/>
                <a:ea typeface="Meiryo UI" panose="020B0604030504040204" pitchFamily="50" charset="-128"/>
              </a:rPr>
              <a:t>1</a:t>
            </a:r>
            <a:r>
              <a:rPr kumimoji="1" lang="ja-JP" altLang="en-US" sz="800" b="1" dirty="0" smtClean="0">
                <a:solidFill>
                  <a:schemeClr val="tx1"/>
                </a:solidFill>
                <a:latin typeface="Meiryo UI" panose="020B0604030504040204" pitchFamily="50" charset="-128"/>
                <a:ea typeface="Meiryo UI" panose="020B0604030504040204" pitchFamily="50" charset="-128"/>
              </a:rPr>
              <a:t>３</a:t>
            </a:r>
            <a:r>
              <a:rPr kumimoji="1" lang="en-US" altLang="ja-JP" sz="800" b="1" dirty="0" smtClean="0">
                <a:solidFill>
                  <a:schemeClr val="tx1"/>
                </a:solidFill>
                <a:latin typeface="Meiryo UI" panose="020B0604030504040204" pitchFamily="50" charset="-128"/>
                <a:ea typeface="Meiryo UI" panose="020B0604030504040204" pitchFamily="50" charset="-128"/>
              </a:rPr>
              <a:t>:00 </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14:30</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77" name="正方形/長方形 76"/>
          <p:cNvSpPr/>
          <p:nvPr/>
        </p:nvSpPr>
        <p:spPr>
          <a:xfrm>
            <a:off x="1887215" y="7832625"/>
            <a:ext cx="4968453" cy="292388"/>
          </a:xfrm>
          <a:prstGeom prst="rect">
            <a:avLst/>
          </a:prstGeom>
        </p:spPr>
        <p:txBody>
          <a:bodyPr wrap="square">
            <a:spAutoFit/>
          </a:bodyPr>
          <a:lstStyle/>
          <a:p>
            <a:r>
              <a:rPr lang="ja-JP" altLang="en-US" sz="1300" u="sng" dirty="0" smtClean="0">
                <a:latin typeface="Meiryo UI" panose="020B0604030504040204" pitchFamily="50" charset="-128"/>
                <a:ea typeface="Meiryo UI" panose="020B0604030504040204" pitchFamily="50" charset="-128"/>
              </a:rPr>
              <a:t>保育と</a:t>
            </a:r>
            <a:r>
              <a:rPr lang="en-US" altLang="ja-JP" sz="1300" u="sng" dirty="0" smtClean="0">
                <a:latin typeface="Meiryo UI" panose="020B0604030504040204" pitchFamily="50" charset="-128"/>
                <a:ea typeface="Meiryo UI" panose="020B0604030504040204" pitchFamily="50" charset="-128"/>
              </a:rPr>
              <a:t>SDGs</a:t>
            </a:r>
            <a:r>
              <a:rPr lang="ja-JP" altLang="en-US" sz="1300" u="sng" dirty="0" smtClean="0">
                <a:latin typeface="Meiryo UI" panose="020B0604030504040204" pitchFamily="50" charset="-128"/>
                <a:ea typeface="Meiryo UI" panose="020B0604030504040204" pitchFamily="50" charset="-128"/>
              </a:rPr>
              <a:t>のつながりについて考える</a:t>
            </a:r>
            <a:endParaRPr lang="ja-JP" altLang="en-US" sz="1300" u="sng" dirty="0">
              <a:latin typeface="Meiryo UI" panose="020B0604030504040204" pitchFamily="50" charset="-128"/>
              <a:ea typeface="Meiryo UI" panose="020B0604030504040204" pitchFamily="50" charset="-128"/>
            </a:endParaRPr>
          </a:p>
        </p:txBody>
      </p:sp>
      <p:pic>
        <p:nvPicPr>
          <p:cNvPr id="70" name="Picture 2"/>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4016230" y="2744467"/>
            <a:ext cx="513161" cy="51140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正方形/長方形 81"/>
          <p:cNvSpPr/>
          <p:nvPr/>
        </p:nvSpPr>
        <p:spPr>
          <a:xfrm>
            <a:off x="3847579" y="3269361"/>
            <a:ext cx="829956" cy="149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全業種</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83" name="正方形/長方形 82"/>
          <p:cNvSpPr/>
          <p:nvPr/>
        </p:nvSpPr>
        <p:spPr>
          <a:xfrm>
            <a:off x="3753616" y="3329592"/>
            <a:ext cx="1043853" cy="323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Meiryo UI" panose="020B0604030504040204" pitchFamily="50" charset="-128"/>
                <a:ea typeface="Meiryo UI" panose="020B0604030504040204" pitchFamily="50" charset="-128"/>
              </a:rPr>
              <a:t>10:00 </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11:45</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84" name="正方形/長方形 83"/>
          <p:cNvSpPr/>
          <p:nvPr/>
        </p:nvSpPr>
        <p:spPr>
          <a:xfrm>
            <a:off x="3837041" y="2728204"/>
            <a:ext cx="904382" cy="826194"/>
          </a:xfrm>
          <a:prstGeom prst="rect">
            <a:avLst/>
          </a:prstGeom>
          <a:noFill/>
          <a:ln w="6350">
            <a:solidFill>
              <a:srgbClr val="4F81B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Tree>
    <p:extLst>
      <p:ext uri="{BB962C8B-B14F-4D97-AF65-F5344CB8AC3E}">
        <p14:creationId xmlns:p14="http://schemas.microsoft.com/office/powerpoint/2010/main" val="2498384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3489213" y="7106839"/>
            <a:ext cx="3155067" cy="1316674"/>
          </a:xfrm>
          <a:prstGeom prst="rect">
            <a:avLst/>
          </a:prstGeom>
          <a:solidFill>
            <a:schemeClr val="bg1">
              <a:lumMod val="95000"/>
            </a:schemeClr>
          </a:solidFill>
          <a:ln w="63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260154" y="7098968"/>
            <a:ext cx="3155067" cy="1309952"/>
          </a:xfrm>
          <a:prstGeom prst="rect">
            <a:avLst/>
          </a:prstGeom>
          <a:solidFill>
            <a:schemeClr val="bg1">
              <a:lumMod val="95000"/>
            </a:schemeClr>
          </a:solidFill>
          <a:ln w="63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0" y="8666365"/>
            <a:ext cx="6858000" cy="1032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bwMode="gray">
          <a:xfrm>
            <a:off x="119523" y="9418657"/>
            <a:ext cx="1236126" cy="430887"/>
          </a:xfrm>
          <a:prstGeom prst="rect">
            <a:avLst/>
          </a:prstGeom>
          <a:solidFill>
            <a:schemeClr val="bg1">
              <a:lumMod val="6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eiryo UI" panose="020B0604030504040204" pitchFamily="50" charset="-128"/>
                <a:ea typeface="Meiryo UI" panose="020B0604030504040204" pitchFamily="50" charset="-128"/>
              </a:rPr>
              <a:t>お問い合わせ先</a:t>
            </a:r>
          </a:p>
        </p:txBody>
      </p:sp>
      <p:sp>
        <p:nvSpPr>
          <p:cNvPr id="10" name="Text Box 10">
            <a:extLst>
              <a:ext uri="{FF2B5EF4-FFF2-40B4-BE49-F238E27FC236}">
                <a16:creationId xmlns:a16="http://schemas.microsoft.com/office/drawing/2014/main" id="{9524DD9E-160C-4A0E-94D6-D7F4B8A6FD49}"/>
              </a:ext>
            </a:extLst>
          </p:cNvPr>
          <p:cNvSpPr txBox="1">
            <a:spLocks noChangeArrowheads="1"/>
          </p:cNvSpPr>
          <p:nvPr/>
        </p:nvSpPr>
        <p:spPr bwMode="auto">
          <a:xfrm>
            <a:off x="1391371" y="9413590"/>
            <a:ext cx="5205981" cy="261610"/>
          </a:xfrm>
          <a:prstGeom prst="rect">
            <a:avLst/>
          </a:prstGeom>
          <a:noFill/>
          <a:ln>
            <a:noFill/>
          </a:ln>
          <a:effectLst/>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100" dirty="0">
                <a:latin typeface="Meiryo UI" pitchFamily="50" charset="-128"/>
                <a:ea typeface="Meiryo UI" pitchFamily="50" charset="-128"/>
              </a:rPr>
              <a:t>あいおいニッセイ同和損害保険株式</a:t>
            </a:r>
            <a:r>
              <a:rPr lang="ja-JP" altLang="en-US" sz="1100" dirty="0" smtClean="0">
                <a:latin typeface="Meiryo UI" pitchFamily="50" charset="-128"/>
                <a:ea typeface="Meiryo UI" pitchFamily="50" charset="-128"/>
              </a:rPr>
              <a:t>会社　　</a:t>
            </a:r>
            <a:r>
              <a:rPr lang="ja-JP" altLang="en-US" sz="1100" dirty="0">
                <a:latin typeface="メイリオ"/>
                <a:ea typeface="メイリオ"/>
                <a:cs typeface="メイリオ"/>
              </a:rPr>
              <a:t> </a:t>
            </a:r>
            <a:r>
              <a:rPr lang="ja-JP" altLang="en-US" sz="1100" dirty="0" smtClean="0">
                <a:latin typeface="メイリオ"/>
                <a:ea typeface="メイリオ"/>
                <a:cs typeface="メイリオ"/>
              </a:rPr>
              <a:t>高松支店地域戦略室</a:t>
            </a:r>
            <a:r>
              <a:rPr lang="ja-JP" altLang="en-US" sz="1100" dirty="0">
                <a:latin typeface="メイリオ"/>
                <a:ea typeface="メイリオ"/>
                <a:cs typeface="メイリオ"/>
              </a:rPr>
              <a:t>　　担当</a:t>
            </a:r>
            <a:r>
              <a:rPr lang="ja-JP" altLang="en-US" sz="1100" dirty="0" smtClean="0">
                <a:latin typeface="メイリオ"/>
                <a:ea typeface="メイリオ"/>
                <a:cs typeface="メイリオ"/>
              </a:rPr>
              <a:t>：戸田</a:t>
            </a:r>
            <a:endParaRPr lang="en-US" altLang="ja-JP" sz="1100" dirty="0">
              <a:latin typeface="Meiryo UI" pitchFamily="50" charset="-128"/>
              <a:ea typeface="Meiryo UI" pitchFamily="50" charset="-128"/>
            </a:endParaRPr>
          </a:p>
        </p:txBody>
      </p:sp>
      <p:sp>
        <p:nvSpPr>
          <p:cNvPr id="11" name="object 30">
            <a:extLst>
              <a:ext uri="{FF2B5EF4-FFF2-40B4-BE49-F238E27FC236}">
                <a16:creationId xmlns:a16="http://schemas.microsoft.com/office/drawing/2014/main" id="{87159602-5EB7-4249-BBC7-B1FC503E1FA8}"/>
              </a:ext>
            </a:extLst>
          </p:cNvPr>
          <p:cNvSpPr txBox="1"/>
          <p:nvPr/>
        </p:nvSpPr>
        <p:spPr>
          <a:xfrm>
            <a:off x="205088" y="8383611"/>
            <a:ext cx="6594014" cy="988347"/>
          </a:xfrm>
          <a:prstGeom prst="rect">
            <a:avLst/>
          </a:prstGeom>
        </p:spPr>
        <p:txBody>
          <a:bodyPr vert="horz" wrap="square" lIns="0" tIns="71755" rIns="0" bIns="0" rtlCol="0">
            <a:spAutoFit/>
          </a:bodyPr>
          <a:lstStyle/>
          <a:p>
            <a:r>
              <a:rPr lang="ja-JP" altLang="en-US" sz="800" dirty="0">
                <a:latin typeface="Meiryo UI" panose="020B0604030504040204" pitchFamily="50" charset="-128"/>
                <a:ea typeface="Meiryo UI" panose="020B0604030504040204" pitchFamily="50" charset="-128"/>
              </a:rPr>
              <a:t>＜ご留意点＞</a:t>
            </a:r>
            <a:endParaRPr lang="en-US" altLang="ja-JP" sz="8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ja-JP" sz="800" dirty="0">
                <a:latin typeface="Meiryo UI" panose="020B0604030504040204" pitchFamily="50" charset="-128"/>
                <a:ea typeface="Meiryo UI" panose="020B0604030504040204" pitchFamily="50" charset="-128"/>
              </a:rPr>
              <a:t>当日は</a:t>
            </a:r>
            <a:r>
              <a:rPr lang="en-US" altLang="ja-JP" sz="800" dirty="0">
                <a:latin typeface="Meiryo UI" panose="020B0604030504040204" pitchFamily="50" charset="-128"/>
                <a:ea typeface="Meiryo UI" panose="020B0604030504040204" pitchFamily="50" charset="-128"/>
              </a:rPr>
              <a:t>PC</a:t>
            </a:r>
            <a:r>
              <a:rPr lang="ja-JP" altLang="ja-JP" sz="800" dirty="0" err="1">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rPr>
              <a:t>タブレットなどインターネットに接続可能な端末をご用意ください。スマートフォンでも参加可能ですが、投影</a:t>
            </a:r>
            <a:r>
              <a:rPr lang="ja-JP" altLang="en-US" sz="800" dirty="0">
                <a:latin typeface="Meiryo UI" panose="020B0604030504040204" pitchFamily="50" charset="-128"/>
                <a:ea typeface="Meiryo UI" panose="020B0604030504040204" pitchFamily="50" charset="-128"/>
              </a:rPr>
              <a:t>する資料をご覧いただくため、</a:t>
            </a:r>
            <a:r>
              <a:rPr lang="en-US" altLang="ja-JP" sz="800" dirty="0">
                <a:latin typeface="Meiryo UI" panose="020B0604030504040204" pitchFamily="50" charset="-128"/>
                <a:ea typeface="Meiryo UI" panose="020B0604030504040204" pitchFamily="50" charset="-128"/>
              </a:rPr>
              <a:t>PC</a:t>
            </a:r>
            <a:r>
              <a:rPr lang="ja-JP" altLang="en-US" sz="800" dirty="0">
                <a:latin typeface="Meiryo UI" panose="020B0604030504040204" pitchFamily="50" charset="-128"/>
                <a:ea typeface="Meiryo UI" panose="020B0604030504040204" pitchFamily="50" charset="-128"/>
              </a:rPr>
              <a:t>等</a:t>
            </a:r>
            <a:r>
              <a:rPr lang="ja-JP" altLang="ja-JP" sz="800" dirty="0">
                <a:latin typeface="Meiryo UI" panose="020B0604030504040204" pitchFamily="50" charset="-128"/>
                <a:ea typeface="Meiryo UI" panose="020B0604030504040204" pitchFamily="50" charset="-128"/>
              </a:rPr>
              <a:t>での参加を推奨いたします。</a:t>
            </a:r>
            <a:r>
              <a:rPr lang="ja-JP" altLang="en-US" sz="800" dirty="0">
                <a:latin typeface="Meiryo UI" panose="020B0604030504040204" pitchFamily="50" charset="-128"/>
                <a:ea typeface="Meiryo UI" panose="020B0604030504040204" pitchFamily="50" charset="-128"/>
              </a:rPr>
              <a:t>必要に応じて、ヘッドホン又はイヤホンをご用意ください。音声が聞こえやすくなる場合があります。</a:t>
            </a:r>
            <a:endParaRPr lang="en-US" altLang="ja-JP" sz="8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800" dirty="0">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録画録音やチャットでの誹謗中傷等は固く禁止させていただきます。発見された場合はご退場いただく場合もございます</a:t>
            </a:r>
            <a:r>
              <a:rPr lang="ja-JP" altLang="en-US" sz="800" dirty="0" smtClean="0">
                <a:latin typeface="Meiryo UI" panose="020B0604030504040204" pitchFamily="50" charset="-128"/>
                <a:ea typeface="Meiryo UI" panose="020B0604030504040204" pitchFamily="50" charset="-128"/>
              </a:rPr>
              <a:t>。</a:t>
            </a:r>
            <a:endParaRPr lang="en-US" sz="500" spc="25" dirty="0">
              <a:latin typeface="Meiryo UI" panose="020B0604030504040204" pitchFamily="50" charset="-128"/>
              <a:ea typeface="Meiryo UI" panose="020B0604030504040204" pitchFamily="50" charset="-128"/>
              <a:cs typeface="IPAexGothic"/>
            </a:endParaRPr>
          </a:p>
          <a:p>
            <a:pPr marL="48895">
              <a:lnSpc>
                <a:spcPct val="100000"/>
              </a:lnSpc>
            </a:pPr>
            <a:r>
              <a:rPr sz="800" spc="25" dirty="0">
                <a:solidFill>
                  <a:srgbClr val="002060"/>
                </a:solidFill>
                <a:latin typeface="Meiryo UI" panose="020B0604030504040204" pitchFamily="50" charset="-128"/>
                <a:ea typeface="Meiryo UI" panose="020B0604030504040204" pitchFamily="50" charset="-128"/>
                <a:cs typeface="IPAexGothic"/>
              </a:rPr>
              <a:t>＜お客様情報のお取り扱いについて＞</a:t>
            </a:r>
            <a:endParaRPr sz="800" dirty="0">
              <a:solidFill>
                <a:srgbClr val="002060"/>
              </a:solidFill>
              <a:latin typeface="Meiryo UI" panose="020B0604030504040204" pitchFamily="50" charset="-128"/>
              <a:ea typeface="Meiryo UI" panose="020B0604030504040204" pitchFamily="50" charset="-128"/>
              <a:cs typeface="IPAexGothic"/>
            </a:endParaRPr>
          </a:p>
          <a:p>
            <a:pPr marL="48895" marR="5080">
              <a:lnSpc>
                <a:spcPct val="122200"/>
              </a:lnSpc>
            </a:pPr>
            <a:r>
              <a:rPr sz="800" spc="25" dirty="0">
                <a:solidFill>
                  <a:srgbClr val="002060"/>
                </a:solidFill>
                <a:latin typeface="Meiryo UI" panose="020B0604030504040204" pitchFamily="50" charset="-128"/>
                <a:ea typeface="Meiryo UI" panose="020B0604030504040204" pitchFamily="50" charset="-128"/>
                <a:cs typeface="IPAexGothic"/>
              </a:rPr>
              <a:t>ご記入いただきました内容は、あいおいニッセイ同和損害保険株式会社（関連会</a:t>
            </a:r>
            <a:r>
              <a:rPr sz="800" spc="-80" dirty="0">
                <a:solidFill>
                  <a:srgbClr val="002060"/>
                </a:solidFill>
                <a:latin typeface="Meiryo UI" panose="020B0604030504040204" pitchFamily="50" charset="-128"/>
                <a:ea typeface="Meiryo UI" panose="020B0604030504040204" pitchFamily="50" charset="-128"/>
                <a:cs typeface="IPAexGothic"/>
              </a:rPr>
              <a:t>社・</a:t>
            </a:r>
            <a:r>
              <a:rPr sz="800" spc="25" dirty="0">
                <a:solidFill>
                  <a:srgbClr val="002060"/>
                </a:solidFill>
                <a:latin typeface="Meiryo UI" panose="020B0604030504040204" pitchFamily="50" charset="-128"/>
                <a:ea typeface="Meiryo UI" panose="020B0604030504040204" pitchFamily="50" charset="-128"/>
                <a:cs typeface="IPAexGothic"/>
              </a:rPr>
              <a:t>提携会</a:t>
            </a:r>
            <a:r>
              <a:rPr sz="800" spc="-80" dirty="0">
                <a:solidFill>
                  <a:srgbClr val="002060"/>
                </a:solidFill>
                <a:latin typeface="Meiryo UI" panose="020B0604030504040204" pitchFamily="50" charset="-128"/>
                <a:ea typeface="Meiryo UI" panose="020B0604030504040204" pitchFamily="50" charset="-128"/>
                <a:cs typeface="IPAexGothic"/>
              </a:rPr>
              <a:t>社・</a:t>
            </a:r>
            <a:r>
              <a:rPr sz="800" spc="25" dirty="0">
                <a:solidFill>
                  <a:srgbClr val="002060"/>
                </a:solidFill>
                <a:latin typeface="Meiryo UI" panose="020B0604030504040204" pitchFamily="50" charset="-128"/>
                <a:ea typeface="Meiryo UI" panose="020B0604030504040204" pitchFamily="50" charset="-128"/>
                <a:cs typeface="IPAexGothic"/>
              </a:rPr>
              <a:t>代理</a:t>
            </a:r>
            <a:r>
              <a:rPr sz="800" spc="-80" dirty="0">
                <a:solidFill>
                  <a:srgbClr val="002060"/>
                </a:solidFill>
                <a:latin typeface="Meiryo UI" panose="020B0604030504040204" pitchFamily="50" charset="-128"/>
                <a:ea typeface="Meiryo UI" panose="020B0604030504040204" pitchFamily="50" charset="-128"/>
                <a:cs typeface="IPAexGothic"/>
              </a:rPr>
              <a:t>店・</a:t>
            </a:r>
            <a:r>
              <a:rPr sz="800" spc="25" dirty="0">
                <a:solidFill>
                  <a:srgbClr val="002060"/>
                </a:solidFill>
                <a:latin typeface="Meiryo UI" panose="020B0604030504040204" pitchFamily="50" charset="-128"/>
                <a:ea typeface="Meiryo UI" panose="020B0604030504040204" pitchFamily="50" charset="-128"/>
                <a:cs typeface="IPAexGothic"/>
              </a:rPr>
              <a:t>扱者含む）からの各種商</a:t>
            </a:r>
            <a:r>
              <a:rPr sz="800" spc="-30" dirty="0">
                <a:solidFill>
                  <a:srgbClr val="002060"/>
                </a:solidFill>
                <a:latin typeface="Meiryo UI" panose="020B0604030504040204" pitchFamily="50" charset="-128"/>
                <a:ea typeface="Meiryo UI" panose="020B0604030504040204" pitchFamily="50" charset="-128"/>
                <a:cs typeface="IPAexGothic"/>
              </a:rPr>
              <a:t>品</a:t>
            </a:r>
            <a:r>
              <a:rPr sz="800" spc="25" dirty="0">
                <a:solidFill>
                  <a:srgbClr val="002060"/>
                </a:solidFill>
                <a:latin typeface="Meiryo UI" panose="020B0604030504040204" pitchFamily="50" charset="-128"/>
                <a:ea typeface="Meiryo UI" panose="020B0604030504040204" pitchFamily="50" charset="-128"/>
                <a:cs typeface="IPAexGothic"/>
              </a:rPr>
              <a:t>・サービスのご案内、及び各種情報提供・運営管理に活用させていただきますのでご了承ください。</a:t>
            </a:r>
            <a:endParaRPr sz="800" dirty="0">
              <a:solidFill>
                <a:srgbClr val="002060"/>
              </a:solidFill>
              <a:latin typeface="Meiryo UI" panose="020B0604030504040204" pitchFamily="50" charset="-128"/>
              <a:ea typeface="Meiryo UI" panose="020B0604030504040204" pitchFamily="50" charset="-128"/>
              <a:cs typeface="IPAexGothic"/>
            </a:endParaRPr>
          </a:p>
        </p:txBody>
      </p:sp>
      <p:sp>
        <p:nvSpPr>
          <p:cNvPr id="14" name="正方形/長方形 13">
            <a:extLst>
              <a:ext uri="{FF2B5EF4-FFF2-40B4-BE49-F238E27FC236}">
                <a16:creationId xmlns:a16="http://schemas.microsoft.com/office/drawing/2014/main" id="{02F57331-C3C5-4300-8E19-09265998599D}"/>
              </a:ext>
            </a:extLst>
          </p:cNvPr>
          <p:cNvSpPr/>
          <p:nvPr/>
        </p:nvSpPr>
        <p:spPr>
          <a:xfrm>
            <a:off x="82196" y="128464"/>
            <a:ext cx="6635701" cy="1758029"/>
          </a:xfrm>
          <a:prstGeom prst="rect">
            <a:avLst/>
          </a:prstGeom>
          <a:solidFill>
            <a:schemeClr val="accent6">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A463AC88-4E99-437D-BCCA-C422DC1CA7A0}"/>
              </a:ext>
            </a:extLst>
          </p:cNvPr>
          <p:cNvSpPr/>
          <p:nvPr/>
        </p:nvSpPr>
        <p:spPr>
          <a:xfrm>
            <a:off x="44624" y="139934"/>
            <a:ext cx="6393451" cy="584775"/>
          </a:xfrm>
          <a:prstGeom prst="rect">
            <a:avLst/>
          </a:prstGeom>
        </p:spPr>
        <p:txBody>
          <a:bodyPr wrap="square">
            <a:spAutoFit/>
          </a:bodyPr>
          <a:lstStyle/>
          <a:p>
            <a:pPr algn="just">
              <a:spcAft>
                <a:spcPts val="0"/>
              </a:spcAft>
            </a:pP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プログラム②</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15:00</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６</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:30</a:t>
            </a:r>
          </a:p>
          <a:p>
            <a:pPr algn="just">
              <a:spcAft>
                <a:spcPts val="0"/>
              </a:spcAft>
            </a:pP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介護</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における“リアル</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SDGs”</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の実践とブランディングのススメ！</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50009CB7-4A16-4957-AF0B-370D8A135447}"/>
              </a:ext>
            </a:extLst>
          </p:cNvPr>
          <p:cNvSpPr/>
          <p:nvPr/>
        </p:nvSpPr>
        <p:spPr>
          <a:xfrm>
            <a:off x="5720752" y="139934"/>
            <a:ext cx="1018851" cy="303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95000"/>
                    <a:lumOff val="5000"/>
                  </a:schemeClr>
                </a:solidFill>
                <a:latin typeface="Meiryo UI" panose="020B0604030504040204" pitchFamily="50" charset="-128"/>
                <a:ea typeface="Meiryo UI" panose="020B0604030504040204" pitchFamily="50" charset="-128"/>
              </a:rPr>
              <a:t>介護</a:t>
            </a:r>
          </a:p>
        </p:txBody>
      </p:sp>
      <p:sp>
        <p:nvSpPr>
          <p:cNvPr id="17" name="正方形/長方形 16">
            <a:extLst>
              <a:ext uri="{FF2B5EF4-FFF2-40B4-BE49-F238E27FC236}">
                <a16:creationId xmlns:a16="http://schemas.microsoft.com/office/drawing/2014/main" id="{02F57331-C3C5-4300-8E19-09265998599D}"/>
              </a:ext>
            </a:extLst>
          </p:cNvPr>
          <p:cNvSpPr/>
          <p:nvPr/>
        </p:nvSpPr>
        <p:spPr>
          <a:xfrm>
            <a:off x="82196" y="2000672"/>
            <a:ext cx="6635701" cy="1877278"/>
          </a:xfrm>
          <a:prstGeom prst="rect">
            <a:avLst/>
          </a:prstGeom>
          <a:solidFill>
            <a:schemeClr val="accent6">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a:extLst>
              <a:ext uri="{FF2B5EF4-FFF2-40B4-BE49-F238E27FC236}">
                <a16:creationId xmlns:a16="http://schemas.microsoft.com/office/drawing/2014/main" id="{A463AC88-4E99-437D-BCCA-C422DC1CA7A0}"/>
              </a:ext>
            </a:extLst>
          </p:cNvPr>
          <p:cNvSpPr/>
          <p:nvPr/>
        </p:nvSpPr>
        <p:spPr>
          <a:xfrm>
            <a:off x="44624" y="2012142"/>
            <a:ext cx="6393451" cy="338554"/>
          </a:xfrm>
          <a:prstGeom prst="rect">
            <a:avLst/>
          </a:prstGeom>
        </p:spPr>
        <p:txBody>
          <a:bodyPr wrap="square">
            <a:spAutoFit/>
          </a:bodyPr>
          <a:lstStyle/>
          <a:p>
            <a:pPr algn="just">
              <a:spcAft>
                <a:spcPts val="0"/>
              </a:spcAft>
            </a:pP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プログラム③</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13:00</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14:30</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50009CB7-4A16-4957-AF0B-370D8A135447}"/>
              </a:ext>
            </a:extLst>
          </p:cNvPr>
          <p:cNvSpPr/>
          <p:nvPr/>
        </p:nvSpPr>
        <p:spPr>
          <a:xfrm>
            <a:off x="5720752" y="2012142"/>
            <a:ext cx="1018851" cy="303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lumMod val="95000"/>
                    <a:lumOff val="5000"/>
                  </a:schemeClr>
                </a:solidFill>
                <a:latin typeface="Meiryo UI" panose="020B0604030504040204" pitchFamily="50" charset="-128"/>
                <a:ea typeface="Meiryo UI" panose="020B0604030504040204" pitchFamily="50" charset="-128"/>
              </a:rPr>
              <a:t>運送</a:t>
            </a:r>
            <a:endParaRPr kumimoji="1" lang="ja-JP" altLang="en-US" sz="12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02F57331-C3C5-4300-8E19-09265998599D}"/>
              </a:ext>
            </a:extLst>
          </p:cNvPr>
          <p:cNvSpPr/>
          <p:nvPr/>
        </p:nvSpPr>
        <p:spPr>
          <a:xfrm>
            <a:off x="82196" y="3944888"/>
            <a:ext cx="6635701" cy="2316280"/>
          </a:xfrm>
          <a:prstGeom prst="rect">
            <a:avLst/>
          </a:prstGeom>
          <a:solidFill>
            <a:schemeClr val="accent6">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a:extLst>
              <a:ext uri="{FF2B5EF4-FFF2-40B4-BE49-F238E27FC236}">
                <a16:creationId xmlns:a16="http://schemas.microsoft.com/office/drawing/2014/main" id="{A463AC88-4E99-437D-BCCA-C422DC1CA7A0}"/>
              </a:ext>
            </a:extLst>
          </p:cNvPr>
          <p:cNvSpPr/>
          <p:nvPr/>
        </p:nvSpPr>
        <p:spPr>
          <a:xfrm>
            <a:off x="44624" y="3956359"/>
            <a:ext cx="6393451" cy="338554"/>
          </a:xfrm>
          <a:prstGeom prst="rect">
            <a:avLst/>
          </a:prstGeom>
        </p:spPr>
        <p:txBody>
          <a:bodyPr wrap="square">
            <a:spAutoFit/>
          </a:bodyPr>
          <a:lstStyle/>
          <a:p>
            <a:pPr algn="just">
              <a:spcAft>
                <a:spcPts val="0"/>
              </a:spcAft>
            </a:pP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プログラム④</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15:00</a:t>
            </a: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17:00</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50009CB7-4A16-4957-AF0B-370D8A135447}"/>
              </a:ext>
            </a:extLst>
          </p:cNvPr>
          <p:cNvSpPr/>
          <p:nvPr/>
        </p:nvSpPr>
        <p:spPr>
          <a:xfrm>
            <a:off x="5720752" y="3956359"/>
            <a:ext cx="1018851" cy="30323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lumMod val="95000"/>
                    <a:lumOff val="5000"/>
                  </a:schemeClr>
                </a:solidFill>
                <a:latin typeface="Meiryo UI" panose="020B0604030504040204" pitchFamily="50" charset="-128"/>
                <a:ea typeface="Meiryo UI" panose="020B0604030504040204" pitchFamily="50" charset="-128"/>
              </a:rPr>
              <a:t>建設</a:t>
            </a:r>
            <a:endParaRPr kumimoji="1" lang="ja-JP" altLang="en-US" sz="12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523012" y="1174638"/>
            <a:ext cx="5155248" cy="646331"/>
          </a:xfrm>
          <a:prstGeom prst="rect">
            <a:avLst/>
          </a:prstGeom>
        </p:spPr>
        <p:txBody>
          <a:bodyPr wrap="square">
            <a:spAutoFit/>
          </a:bodyPr>
          <a:lstStyle/>
          <a:p>
            <a:pPr indent="63500"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ポスト</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・ヒューマン・ジャパン株式会社　代表取締役社長</a:t>
            </a:r>
          </a:p>
          <a:p>
            <a:pPr indent="206375" algn="just">
              <a:spcAft>
                <a:spcPts val="0"/>
              </a:spcAft>
            </a:pP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自立支援介護＆認知機能改善ケア教育導入</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マネジメントマスタートレーナー</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206375" algn="just">
              <a:spcAft>
                <a:spcPts val="0"/>
              </a:spcAft>
            </a:pP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米国</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NLP&amp;</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コーチング研究所認定プロフェッショナルコーチ</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3" name="図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47972" y="672498"/>
            <a:ext cx="1152128" cy="1216030"/>
          </a:xfrm>
          <a:prstGeom prst="rect">
            <a:avLst/>
          </a:prstGeom>
        </p:spPr>
      </p:pic>
      <p:sp>
        <p:nvSpPr>
          <p:cNvPr id="13" name="正方形/長方形 12"/>
          <p:cNvSpPr/>
          <p:nvPr/>
        </p:nvSpPr>
        <p:spPr>
          <a:xfrm>
            <a:off x="1609533" y="634759"/>
            <a:ext cx="4968453" cy="307777"/>
          </a:xfrm>
          <a:prstGeom prst="rect">
            <a:avLst/>
          </a:prstGeom>
        </p:spPr>
        <p:txBody>
          <a:bodyPr wrap="square">
            <a:spAutoFit/>
          </a:bodyPr>
          <a:lstStyle/>
          <a:p>
            <a:r>
              <a:rPr lang="en-US" altLang="ja-JP" sz="1400" u="sng" dirty="0" smtClean="0">
                <a:latin typeface="Meiryo UI" panose="020B0604030504040204" pitchFamily="50" charset="-128"/>
                <a:ea typeface="Meiryo UI" panose="020B0604030504040204" pitchFamily="50" charset="-128"/>
              </a:rPr>
              <a:t>SDGs</a:t>
            </a:r>
            <a:r>
              <a:rPr lang="ja-JP" altLang="en-US" sz="1400" u="sng" dirty="0">
                <a:latin typeface="Meiryo UI" panose="020B0604030504040204" pitchFamily="50" charset="-128"/>
                <a:ea typeface="Meiryo UI" panose="020B0604030504040204" pitchFamily="50" charset="-128"/>
              </a:rPr>
              <a:t>「すべての人々に健康と福祉を」の“健康</a:t>
            </a:r>
            <a:r>
              <a:rPr lang="ja-JP" altLang="en-US" sz="1400" u="sng" dirty="0" smtClean="0">
                <a:latin typeface="Meiryo UI" panose="020B0604030504040204" pitchFamily="50" charset="-128"/>
                <a:ea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rPr>
              <a:t>福祉”を考える</a:t>
            </a:r>
          </a:p>
        </p:txBody>
      </p:sp>
      <p:sp>
        <p:nvSpPr>
          <p:cNvPr id="28" name="テキスト ボックス 27">
            <a:extLst>
              <a:ext uri="{FF2B5EF4-FFF2-40B4-BE49-F238E27FC236}">
                <a16:creationId xmlns:a16="http://schemas.microsoft.com/office/drawing/2014/main" id="{970E51EF-CFC4-43BD-9BBD-4E050F71B05F}"/>
              </a:ext>
            </a:extLst>
          </p:cNvPr>
          <p:cNvSpPr txBox="1"/>
          <p:nvPr/>
        </p:nvSpPr>
        <p:spPr>
          <a:xfrm>
            <a:off x="1556190" y="947153"/>
            <a:ext cx="4936547" cy="307777"/>
          </a:xfrm>
          <a:prstGeom prst="rect">
            <a:avLst/>
          </a:prstGeom>
          <a:noFill/>
        </p:spPr>
        <p:txBody>
          <a:bodyPr wrap="square">
            <a:spAutoFit/>
          </a:bodyPr>
          <a:lstStyle/>
          <a:p>
            <a:r>
              <a:rPr lang="ja-JP" altLang="en-US" sz="1400" b="1" kern="100" dirty="0" smtClean="0">
                <a:solidFill>
                  <a:schemeClr val="dk1"/>
                </a:solidFill>
                <a:latin typeface="Meiryo UI" panose="020B0604030504040204" pitchFamily="50" charset="-128"/>
                <a:ea typeface="Meiryo UI" panose="020B0604030504040204" pitchFamily="50" charset="-128"/>
              </a:rPr>
              <a:t>谷本　正徳</a:t>
            </a:r>
            <a:r>
              <a:rPr lang="ja-JP" altLang="en-US" sz="1400" kern="100" dirty="0" smtClean="0">
                <a:solidFill>
                  <a:schemeClr val="dk1"/>
                </a:solidFill>
                <a:latin typeface="Meiryo UI" panose="020B0604030504040204" pitchFamily="50" charset="-128"/>
                <a:ea typeface="Meiryo UI" panose="020B0604030504040204" pitchFamily="50" charset="-128"/>
              </a:rPr>
              <a:t>（たにも</a:t>
            </a:r>
            <a:r>
              <a:rPr lang="ja-JP" altLang="en-US" sz="1400" kern="100" dirty="0">
                <a:solidFill>
                  <a:schemeClr val="dk1"/>
                </a:solidFill>
                <a:latin typeface="Meiryo UI" panose="020B0604030504040204" pitchFamily="50" charset="-128"/>
                <a:ea typeface="Meiryo UI" panose="020B0604030504040204" pitchFamily="50" charset="-128"/>
              </a:rPr>
              <a:t>と　</a:t>
            </a:r>
            <a:r>
              <a:rPr lang="ja-JP" altLang="en-US" sz="1400" kern="100" dirty="0" smtClean="0">
                <a:solidFill>
                  <a:schemeClr val="dk1"/>
                </a:solidFill>
                <a:latin typeface="Meiryo UI" panose="020B0604030504040204" pitchFamily="50" charset="-128"/>
                <a:ea typeface="Meiryo UI" panose="020B0604030504040204" pitchFamily="50" charset="-128"/>
              </a:rPr>
              <a:t>まさの</a:t>
            </a:r>
            <a:r>
              <a:rPr lang="ja-JP" altLang="en-US" sz="1400" kern="100" dirty="0">
                <a:solidFill>
                  <a:schemeClr val="dk1"/>
                </a:solidFill>
                <a:latin typeface="Meiryo UI" panose="020B0604030504040204" pitchFamily="50" charset="-128"/>
                <a:ea typeface="Meiryo UI" panose="020B0604030504040204" pitchFamily="50" charset="-128"/>
              </a:rPr>
              <a:t>り</a:t>
            </a:r>
            <a:r>
              <a:rPr lang="ja-JP" altLang="en-US" sz="1400" kern="100" dirty="0" smtClean="0">
                <a:solidFill>
                  <a:schemeClr val="dk1"/>
                </a:solidFill>
                <a:latin typeface="Meiryo UI" panose="020B0604030504040204" pitchFamily="50" charset="-128"/>
                <a:ea typeface="Meiryo UI" panose="020B0604030504040204" pitchFamily="50" charset="-128"/>
              </a:rPr>
              <a:t>）氏</a:t>
            </a:r>
            <a:endParaRPr lang="en-US" altLang="ja-JP" sz="1400" kern="100" dirty="0">
              <a:solidFill>
                <a:schemeClr val="dk1"/>
              </a:solidFill>
              <a:latin typeface="Meiryo UI" panose="020B0604030504040204" pitchFamily="50" charset="-128"/>
              <a:ea typeface="Meiryo UI" panose="020B0604030504040204" pitchFamily="50" charset="-128"/>
            </a:endParaRPr>
          </a:p>
        </p:txBody>
      </p:sp>
      <p:sp>
        <p:nvSpPr>
          <p:cNvPr id="31" name="TextBox 32">
            <a:extLst>
              <a:ext uri="{FF2B5EF4-FFF2-40B4-BE49-F238E27FC236}">
                <a16:creationId xmlns:a16="http://schemas.microsoft.com/office/drawing/2014/main" id="{62BAB8E5-7C37-4D67-92FA-2716031A84D9}"/>
              </a:ext>
            </a:extLst>
          </p:cNvPr>
          <p:cNvSpPr txBox="1"/>
          <p:nvPr/>
        </p:nvSpPr>
        <p:spPr>
          <a:xfrm>
            <a:off x="244979" y="6888807"/>
            <a:ext cx="6424564" cy="218031"/>
          </a:xfrm>
          <a:prstGeom prst="rect">
            <a:avLst/>
          </a:prstGeom>
          <a:solidFill>
            <a:schemeClr val="tx2">
              <a:lumMod val="75000"/>
            </a:schemeClr>
          </a:solidFill>
        </p:spPr>
        <p:txBody>
          <a:bodyPr wrap="square" rtlCol="0">
            <a:spAutoFit/>
          </a:bodyPr>
          <a:lstStyle/>
          <a:p>
            <a:endParaRPr lang="en-US" sz="1400" b="1" dirty="0">
              <a:solidFill>
                <a:schemeClr val="bg1"/>
              </a:solidFill>
              <a:latin typeface="Meiryo UI" panose="020B0604030504040204" pitchFamily="50" charset="-128"/>
              <a:ea typeface="Meiryo UI" panose="020B0604030504040204" pitchFamily="50" charset="-128"/>
            </a:endParaRPr>
          </a:p>
        </p:txBody>
      </p:sp>
      <p:sp>
        <p:nvSpPr>
          <p:cNvPr id="32" name="object 24">
            <a:extLst>
              <a:ext uri="{FF2B5EF4-FFF2-40B4-BE49-F238E27FC236}">
                <a16:creationId xmlns:a16="http://schemas.microsoft.com/office/drawing/2014/main" id="{CCFFD703-8131-4D49-9F1F-AEC4D32A3A84}"/>
              </a:ext>
            </a:extLst>
          </p:cNvPr>
          <p:cNvSpPr txBox="1"/>
          <p:nvPr/>
        </p:nvSpPr>
        <p:spPr>
          <a:xfrm>
            <a:off x="854656" y="6883254"/>
            <a:ext cx="5739857" cy="197490"/>
          </a:xfrm>
          <a:prstGeom prst="rect">
            <a:avLst/>
          </a:prstGeom>
          <a:noFill/>
          <a:ln>
            <a:noFill/>
            <a:prstDash val="lgDash"/>
          </a:ln>
        </p:spPr>
        <p:txBody>
          <a:bodyPr vert="horz" wrap="square" lIns="0" tIns="12700" rIns="0" bIns="0" rtlCol="0">
            <a:spAutoFit/>
          </a:bodyPr>
          <a:lstStyle/>
          <a:p>
            <a:pPr marL="12700">
              <a:lnSpc>
                <a:spcPct val="100000"/>
              </a:lnSpc>
              <a:spcBef>
                <a:spcPts val="100"/>
              </a:spcBef>
            </a:pPr>
            <a:r>
              <a:rPr lang="ja-JP" altLang="en-US" sz="1200" dirty="0">
                <a:solidFill>
                  <a:schemeClr val="bg1"/>
                </a:solidFill>
                <a:latin typeface="Meiryo UI" panose="020B0604030504040204" pitchFamily="50" charset="-128"/>
                <a:ea typeface="Meiryo UI" panose="020B0604030504040204" pitchFamily="50" charset="-128"/>
                <a:cs typeface="Noto Sans CJK JP Medium"/>
              </a:rPr>
              <a:t>　セミナー参加方法、当日の接続</a:t>
            </a:r>
            <a:r>
              <a:rPr lang="ja-JP" altLang="en-US" sz="1200" dirty="0" smtClean="0">
                <a:solidFill>
                  <a:schemeClr val="bg1"/>
                </a:solidFill>
                <a:latin typeface="Meiryo UI" panose="020B0604030504040204" pitchFamily="50" charset="-128"/>
                <a:ea typeface="Meiryo UI" panose="020B0604030504040204" pitchFamily="50" charset="-128"/>
                <a:cs typeface="Noto Sans CJK JP Medium"/>
              </a:rPr>
              <a:t>方法・音声不良に</a:t>
            </a:r>
            <a:r>
              <a:rPr lang="ja-JP" altLang="en-US" sz="1200" dirty="0">
                <a:solidFill>
                  <a:schemeClr val="bg1"/>
                </a:solidFill>
                <a:latin typeface="Meiryo UI" panose="020B0604030504040204" pitchFamily="50" charset="-128"/>
                <a:ea typeface="Meiryo UI" panose="020B0604030504040204" pitchFamily="50" charset="-128"/>
                <a:cs typeface="Noto Sans CJK JP Medium"/>
              </a:rPr>
              <a:t>ついては、下記ガイドをご参照下さい</a:t>
            </a:r>
            <a:endParaRPr sz="1200" dirty="0">
              <a:solidFill>
                <a:schemeClr val="bg1"/>
              </a:solidFill>
              <a:latin typeface="Meiryo UI" panose="020B0604030504040204" pitchFamily="50" charset="-128"/>
              <a:ea typeface="Meiryo UI" panose="020B0604030504040204" pitchFamily="50" charset="-128"/>
              <a:cs typeface="Noto Sans CJK JP Medium"/>
            </a:endParaRPr>
          </a:p>
        </p:txBody>
      </p:sp>
      <p:sp>
        <p:nvSpPr>
          <p:cNvPr id="33" name="正方形/長方形 32">
            <a:extLst>
              <a:ext uri="{FF2B5EF4-FFF2-40B4-BE49-F238E27FC236}">
                <a16:creationId xmlns:a16="http://schemas.microsoft.com/office/drawing/2014/main" id="{DD18B522-4056-4CFF-BCFB-97D2B96CC989}"/>
              </a:ext>
            </a:extLst>
          </p:cNvPr>
          <p:cNvSpPr/>
          <p:nvPr/>
        </p:nvSpPr>
        <p:spPr>
          <a:xfrm>
            <a:off x="289097" y="7582030"/>
            <a:ext cx="1695029"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hlinkClick r:id="rId3"/>
              </a:rPr>
              <a:t>http://adchihousousei.sakura.ne.jp/WEBEX_sannka.pdf</a:t>
            </a:r>
            <a:endParaRPr lang="en-US" altLang="ja-JP" sz="1200" dirty="0">
              <a:latin typeface="Meiryo UI" panose="020B0604030504040204" pitchFamily="50" charset="-128"/>
              <a:ea typeface="Meiryo UI" panose="020B0604030504040204" pitchFamily="50" charset="-128"/>
            </a:endParaRPr>
          </a:p>
        </p:txBody>
      </p:sp>
      <p:pic>
        <p:nvPicPr>
          <p:cNvPr id="34" name="図 33">
            <a:extLst>
              <a:ext uri="{FF2B5EF4-FFF2-40B4-BE49-F238E27FC236}">
                <a16:creationId xmlns:a16="http://schemas.microsoft.com/office/drawing/2014/main" id="{2822EE6B-3A1C-42AA-846D-6E770AFFC7E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87601" y="7408535"/>
            <a:ext cx="918065" cy="936801"/>
          </a:xfrm>
          <a:prstGeom prst="rect">
            <a:avLst/>
          </a:prstGeom>
        </p:spPr>
      </p:pic>
      <p:sp>
        <p:nvSpPr>
          <p:cNvPr id="35" name="object 39">
            <a:extLst>
              <a:ext uri="{FF2B5EF4-FFF2-40B4-BE49-F238E27FC236}">
                <a16:creationId xmlns:a16="http://schemas.microsoft.com/office/drawing/2014/main" id="{56BFBA07-B16E-42A7-B854-CBBAB8D35CAD}"/>
              </a:ext>
            </a:extLst>
          </p:cNvPr>
          <p:cNvSpPr txBox="1"/>
          <p:nvPr/>
        </p:nvSpPr>
        <p:spPr>
          <a:xfrm>
            <a:off x="165987" y="6667000"/>
            <a:ext cx="5386823" cy="186911"/>
          </a:xfrm>
          <a:prstGeom prst="rect">
            <a:avLst/>
          </a:prstGeom>
        </p:spPr>
        <p:txBody>
          <a:bodyPr vert="horz" wrap="square" lIns="0" tIns="12700" rIns="0" bIns="0" rtlCol="0">
            <a:spAutoFit/>
          </a:bodyPr>
          <a:lstStyle/>
          <a:p>
            <a:pPr marL="152400" marR="5080" indent="-140335">
              <a:lnSpc>
                <a:spcPct val="122800"/>
              </a:lnSpc>
              <a:spcBef>
                <a:spcPts val="100"/>
              </a:spcBef>
            </a:pPr>
            <a:r>
              <a:rPr lang="ja-JP" altLang="en-US" sz="1050" b="1" spc="50" dirty="0">
                <a:solidFill>
                  <a:srgbClr val="ED1C24"/>
                </a:solidFill>
                <a:latin typeface="+mj-ea"/>
                <a:ea typeface="+mj-ea"/>
                <a:cs typeface="Noto Sans CJK JP Medium"/>
              </a:rPr>
              <a:t>　</a:t>
            </a:r>
            <a:r>
              <a:rPr sz="1000" spc="50" dirty="0">
                <a:solidFill>
                  <a:srgbClr val="ED1C24"/>
                </a:solidFill>
                <a:latin typeface="Meiryo UI" panose="020B0604030504040204" pitchFamily="50" charset="-128"/>
                <a:ea typeface="Meiryo UI" panose="020B0604030504040204" pitchFamily="50" charset="-128"/>
                <a:cs typeface="Noto Sans CJK JP Medium"/>
              </a:rPr>
              <a:t>※ </a:t>
            </a:r>
            <a:r>
              <a:rPr lang="ja-JP" altLang="en-US" sz="1000" spc="50" dirty="0">
                <a:latin typeface="Meiryo UI" panose="020B0604030504040204" pitchFamily="50" charset="-128"/>
                <a:ea typeface="Meiryo UI" panose="020B0604030504040204" pitchFamily="50" charset="-128"/>
                <a:cs typeface="Noto Sans CJK JP Medium"/>
              </a:rPr>
              <a:t>セミナー開始時刻の</a:t>
            </a:r>
            <a:r>
              <a:rPr lang="en-US" altLang="ja-JP" sz="1000" spc="50" dirty="0">
                <a:latin typeface="Meiryo UI" panose="020B0604030504040204" pitchFamily="50" charset="-128"/>
                <a:ea typeface="Meiryo UI" panose="020B0604030504040204" pitchFamily="50" charset="-128"/>
                <a:cs typeface="Noto Sans CJK JP Medium"/>
              </a:rPr>
              <a:t>20</a:t>
            </a:r>
            <a:r>
              <a:rPr lang="ja-JP" altLang="en-US" sz="1000" spc="50" dirty="0">
                <a:latin typeface="Meiryo UI" panose="020B0604030504040204" pitchFamily="50" charset="-128"/>
                <a:ea typeface="Meiryo UI" panose="020B0604030504040204" pitchFamily="50" charset="-128"/>
                <a:cs typeface="Noto Sans CJK JP Medium"/>
              </a:rPr>
              <a:t>分前よりログイン可能です</a:t>
            </a:r>
            <a:r>
              <a:rPr lang="ja-JP" altLang="en-US" sz="1000" spc="50" dirty="0" smtClean="0">
                <a:latin typeface="Meiryo UI" panose="020B0604030504040204" pitchFamily="50" charset="-128"/>
                <a:ea typeface="Meiryo UI" panose="020B0604030504040204" pitchFamily="50" charset="-128"/>
                <a:cs typeface="Noto Sans CJK JP Medium"/>
              </a:rPr>
              <a:t>。</a:t>
            </a:r>
            <a:endParaRPr lang="en-US" altLang="ja-JP" sz="1000" spc="50" dirty="0">
              <a:latin typeface="Meiryo UI" panose="020B0604030504040204" pitchFamily="50" charset="-128"/>
              <a:ea typeface="Meiryo UI" panose="020B0604030504040204" pitchFamily="50" charset="-128"/>
              <a:cs typeface="Noto Sans CJK JP Medium"/>
            </a:endParaRPr>
          </a:p>
        </p:txBody>
      </p:sp>
      <p:sp>
        <p:nvSpPr>
          <p:cNvPr id="36" name="object 39">
            <a:extLst>
              <a:ext uri="{FF2B5EF4-FFF2-40B4-BE49-F238E27FC236}">
                <a16:creationId xmlns:a16="http://schemas.microsoft.com/office/drawing/2014/main" id="{14833B4E-233C-4E11-B584-16B6A6473415}"/>
              </a:ext>
            </a:extLst>
          </p:cNvPr>
          <p:cNvSpPr txBox="1"/>
          <p:nvPr/>
        </p:nvSpPr>
        <p:spPr>
          <a:xfrm>
            <a:off x="186188" y="6282988"/>
            <a:ext cx="6606050" cy="400879"/>
          </a:xfrm>
          <a:prstGeom prst="rect">
            <a:avLst/>
          </a:prstGeom>
        </p:spPr>
        <p:txBody>
          <a:bodyPr vert="horz" wrap="square" lIns="0" tIns="12700" rIns="0" bIns="0" rtlCol="0">
            <a:spAutoFit/>
          </a:bodyPr>
          <a:lstStyle/>
          <a:p>
            <a:pPr marL="152400" marR="5080" indent="-140335">
              <a:lnSpc>
                <a:spcPct val="122800"/>
              </a:lnSpc>
              <a:spcBef>
                <a:spcPts val="100"/>
              </a:spcBef>
            </a:pPr>
            <a:r>
              <a:rPr lang="ja-JP" altLang="en-US" sz="1050" b="0" spc="50" dirty="0">
                <a:solidFill>
                  <a:srgbClr val="ED1C24"/>
                </a:solidFill>
                <a:latin typeface="+mj-ea"/>
                <a:ea typeface="+mj-ea"/>
                <a:cs typeface="Noto Sans CJK JP Medium"/>
              </a:rPr>
              <a:t>　</a:t>
            </a:r>
            <a:r>
              <a:rPr sz="1000" b="0" spc="50" dirty="0">
                <a:solidFill>
                  <a:srgbClr val="ED1C24"/>
                </a:solidFill>
                <a:latin typeface="+mj-ea"/>
                <a:ea typeface="+mj-ea"/>
                <a:cs typeface="Noto Sans CJK JP Medium"/>
              </a:rPr>
              <a:t>※ </a:t>
            </a:r>
            <a:r>
              <a:rPr lang="ja-JP" altLang="en-US" sz="1000" b="0" spc="50" dirty="0">
                <a:latin typeface="Meiryo UI" panose="020B0604030504040204" pitchFamily="50" charset="-128"/>
                <a:ea typeface="Meiryo UI" panose="020B0604030504040204" pitchFamily="50" charset="-128"/>
                <a:cs typeface="Noto Sans CJK JP Medium"/>
              </a:rPr>
              <a:t>本セミナーは</a:t>
            </a:r>
            <a:r>
              <a:rPr lang="en-US" altLang="ja-JP" sz="1000" spc="50" dirty="0">
                <a:latin typeface="Meiryo UI" panose="020B0604030504040204" pitchFamily="50" charset="-128"/>
                <a:ea typeface="Meiryo UI" panose="020B0604030504040204" pitchFamily="50" charset="-128"/>
                <a:cs typeface="Noto Sans CJK JP Medium"/>
              </a:rPr>
              <a:t>Cisco</a:t>
            </a:r>
            <a:r>
              <a:rPr lang="ja-JP" altLang="en-US" sz="1000" spc="50" dirty="0">
                <a:latin typeface="Meiryo UI" panose="020B0604030504040204" pitchFamily="50" charset="-128"/>
                <a:ea typeface="Meiryo UI" panose="020B0604030504040204" pitchFamily="50" charset="-128"/>
                <a:cs typeface="Noto Sans CJK JP Medium"/>
              </a:rPr>
              <a:t>社が提供する</a:t>
            </a:r>
            <a:r>
              <a:rPr lang="en-US" altLang="ja-JP" sz="1000" b="1" spc="50" dirty="0" err="1">
                <a:latin typeface="Meiryo UI" panose="020B0604030504040204" pitchFamily="50" charset="-128"/>
                <a:ea typeface="Meiryo UI" panose="020B0604030504040204" pitchFamily="50" charset="-128"/>
                <a:cs typeface="Noto Sans CJK JP Medium"/>
              </a:rPr>
              <a:t>Webex</a:t>
            </a:r>
            <a:r>
              <a:rPr lang="ja-JP" altLang="en-US" sz="1000" b="1" spc="50" dirty="0">
                <a:latin typeface="Meiryo UI" panose="020B0604030504040204" pitchFamily="50" charset="-128"/>
                <a:ea typeface="Meiryo UI" panose="020B0604030504040204" pitchFamily="50" charset="-128"/>
                <a:cs typeface="Noto Sans CJK JP Medium"/>
              </a:rPr>
              <a:t> </a:t>
            </a:r>
            <a:r>
              <a:rPr lang="ja-JP" altLang="en-US" sz="1000" spc="50" dirty="0" smtClean="0">
                <a:latin typeface="Meiryo UI" panose="020B0604030504040204" pitchFamily="50" charset="-128"/>
                <a:ea typeface="Meiryo UI" panose="020B0604030504040204" pitchFamily="50" charset="-128"/>
                <a:cs typeface="Noto Sans CJK JP Medium"/>
              </a:rPr>
              <a:t>システム</a:t>
            </a:r>
            <a:r>
              <a:rPr lang="ja-JP" altLang="en-US" sz="1000" spc="50" dirty="0">
                <a:latin typeface="Meiryo UI" panose="020B0604030504040204" pitchFamily="50" charset="-128"/>
                <a:ea typeface="Meiryo UI" panose="020B0604030504040204" pitchFamily="50" charset="-128"/>
                <a:cs typeface="Noto Sans CJK JP Medium"/>
              </a:rPr>
              <a:t>により実施いたします。</a:t>
            </a:r>
            <a:r>
              <a:rPr sz="1000" spc="50" dirty="0" err="1">
                <a:latin typeface="Meiryo UI" panose="020B0604030504040204" pitchFamily="50" charset="-128"/>
                <a:ea typeface="Meiryo UI" panose="020B0604030504040204" pitchFamily="50" charset="-128"/>
                <a:cs typeface="UKIJ CJK"/>
              </a:rPr>
              <a:t>パソコン</a:t>
            </a:r>
            <a:r>
              <a:rPr lang="ja-JP" altLang="en-US" sz="1000" spc="50" dirty="0">
                <a:latin typeface="Meiryo UI" panose="020B0604030504040204" pitchFamily="50" charset="-128"/>
                <a:ea typeface="Meiryo UI" panose="020B0604030504040204" pitchFamily="50" charset="-128"/>
                <a:cs typeface="UKIJ CJK"/>
              </a:rPr>
              <a:t>で参加の方はアプリ</a:t>
            </a:r>
            <a:r>
              <a:rPr lang="ja-JP" altLang="en-US" sz="1000" spc="50" dirty="0" smtClean="0">
                <a:latin typeface="Meiryo UI" panose="020B0604030504040204" pitchFamily="50" charset="-128"/>
                <a:ea typeface="Meiryo UI" panose="020B0604030504040204" pitchFamily="50" charset="-128"/>
                <a:cs typeface="UKIJ CJK"/>
              </a:rPr>
              <a:t>のダウンロード</a:t>
            </a:r>
            <a:r>
              <a:rPr lang="ja-JP" altLang="en-US" sz="1000" spc="50" dirty="0">
                <a:latin typeface="Meiryo UI" panose="020B0604030504040204" pitchFamily="50" charset="-128"/>
                <a:ea typeface="Meiryo UI" panose="020B0604030504040204" pitchFamily="50" charset="-128"/>
                <a:cs typeface="UKIJ CJK"/>
              </a:rPr>
              <a:t>をせずにご覧いただけます。また、参加者の顔や名前は非公開のオンラインイベントで安心して参加いただけます。</a:t>
            </a:r>
            <a:endParaRPr lang="en-US" sz="1000" spc="50" dirty="0">
              <a:latin typeface="Meiryo UI" panose="020B0604030504040204" pitchFamily="50" charset="-128"/>
              <a:ea typeface="Meiryo UI" panose="020B0604030504040204" pitchFamily="50" charset="-128"/>
              <a:cs typeface="UKIJ CJK"/>
            </a:endParaRPr>
          </a:p>
        </p:txBody>
      </p:sp>
      <p:sp>
        <p:nvSpPr>
          <p:cNvPr id="37" name="object 39">
            <a:extLst>
              <a:ext uri="{FF2B5EF4-FFF2-40B4-BE49-F238E27FC236}">
                <a16:creationId xmlns:a16="http://schemas.microsoft.com/office/drawing/2014/main" id="{56BFBA07-B16E-42A7-B854-CBBAB8D35CAD}"/>
              </a:ext>
            </a:extLst>
          </p:cNvPr>
          <p:cNvSpPr txBox="1"/>
          <p:nvPr/>
        </p:nvSpPr>
        <p:spPr>
          <a:xfrm>
            <a:off x="260648" y="7184491"/>
            <a:ext cx="3119395" cy="410369"/>
          </a:xfrm>
          <a:prstGeom prst="rect">
            <a:avLst/>
          </a:prstGeom>
        </p:spPr>
        <p:txBody>
          <a:bodyPr vert="horz" wrap="square" lIns="0" tIns="12700" rIns="0" bIns="0" rtlCol="0">
            <a:spAutoFit/>
          </a:bodyPr>
          <a:lstStyle/>
          <a:p>
            <a:pPr marL="152400" marR="5080" indent="-140335">
              <a:lnSpc>
                <a:spcPct val="122800"/>
              </a:lnSpc>
              <a:spcBef>
                <a:spcPts val="100"/>
              </a:spcBef>
            </a:pPr>
            <a:r>
              <a:rPr lang="ja-JP" altLang="en-US" sz="1050" b="1" spc="50" dirty="0">
                <a:solidFill>
                  <a:srgbClr val="ED1C24"/>
                </a:solidFill>
                <a:latin typeface="Meiryo UI" panose="020B0604030504040204" pitchFamily="50" charset="-128"/>
                <a:ea typeface="Meiryo UI" panose="020B0604030504040204" pitchFamily="50" charset="-128"/>
                <a:cs typeface="Noto Sans CJK JP Medium"/>
              </a:rPr>
              <a:t>　</a:t>
            </a:r>
            <a:r>
              <a:rPr lang="ja-JP" altLang="en-US" sz="1050" b="1" spc="50" dirty="0" smtClean="0">
                <a:solidFill>
                  <a:srgbClr val="ED1C24"/>
                </a:solidFill>
                <a:latin typeface="Meiryo UI" panose="020B0604030504040204" pitchFamily="50" charset="-128"/>
                <a:ea typeface="Meiryo UI" panose="020B0604030504040204" pitchFamily="50" charset="-128"/>
                <a:cs typeface="Noto Sans CJK JP Medium"/>
              </a:rPr>
              <a:t>第</a:t>
            </a:r>
            <a:r>
              <a:rPr lang="en-US" altLang="ja-JP" sz="1050" b="1" spc="50" dirty="0" smtClean="0">
                <a:solidFill>
                  <a:srgbClr val="ED1C24"/>
                </a:solidFill>
                <a:latin typeface="Meiryo UI" panose="020B0604030504040204" pitchFamily="50" charset="-128"/>
                <a:ea typeface="Meiryo UI" panose="020B0604030504040204" pitchFamily="50" charset="-128"/>
                <a:cs typeface="Noto Sans CJK JP Medium"/>
              </a:rPr>
              <a:t>1</a:t>
            </a:r>
            <a:r>
              <a:rPr lang="ja-JP" altLang="en-US" sz="1050" b="1" spc="50" dirty="0" smtClean="0">
                <a:solidFill>
                  <a:srgbClr val="ED1C24"/>
                </a:solidFill>
                <a:latin typeface="Meiryo UI" panose="020B0604030504040204" pitchFamily="50" charset="-128"/>
                <a:ea typeface="Meiryo UI" panose="020B0604030504040204" pitchFamily="50" charset="-128"/>
                <a:cs typeface="Noto Sans CJK JP Medium"/>
              </a:rPr>
              <a:t>部および、プログラム①保育・プログラム②介護</a:t>
            </a:r>
            <a:endParaRPr lang="en-US" altLang="ja-JP" sz="1050" b="1" spc="50" dirty="0" smtClean="0">
              <a:solidFill>
                <a:srgbClr val="ED1C24"/>
              </a:solidFill>
              <a:latin typeface="Meiryo UI" panose="020B0604030504040204" pitchFamily="50" charset="-128"/>
              <a:ea typeface="Meiryo UI" panose="020B0604030504040204" pitchFamily="50" charset="-128"/>
              <a:cs typeface="Noto Sans CJK JP Medium"/>
            </a:endParaRPr>
          </a:p>
          <a:p>
            <a:pPr marL="152400" marR="5080" indent="-140335">
              <a:lnSpc>
                <a:spcPct val="122800"/>
              </a:lnSpc>
              <a:spcBef>
                <a:spcPts val="100"/>
              </a:spcBef>
            </a:pPr>
            <a:r>
              <a:rPr lang="ja-JP" altLang="en-US" sz="1050" b="1" spc="50" dirty="0">
                <a:solidFill>
                  <a:srgbClr val="ED1C24"/>
                </a:solidFill>
                <a:latin typeface="Meiryo UI" panose="020B0604030504040204" pitchFamily="50" charset="-128"/>
                <a:ea typeface="Meiryo UI" panose="020B0604030504040204" pitchFamily="50" charset="-128"/>
                <a:cs typeface="Noto Sans CJK JP Medium"/>
              </a:rPr>
              <a:t>　</a:t>
            </a:r>
            <a:r>
              <a:rPr lang="ja-JP" altLang="en-US" sz="1050" b="1" spc="50" dirty="0" smtClean="0">
                <a:solidFill>
                  <a:srgbClr val="ED1C24"/>
                </a:solidFill>
                <a:latin typeface="Meiryo UI" panose="020B0604030504040204" pitchFamily="50" charset="-128"/>
                <a:ea typeface="Meiryo UI" panose="020B0604030504040204" pitchFamily="50" charset="-128"/>
                <a:cs typeface="Noto Sans CJK JP Medium"/>
              </a:rPr>
              <a:t>セミナーをご視聴の方</a:t>
            </a:r>
            <a:endParaRPr lang="en-US" sz="1000" spc="50" dirty="0">
              <a:latin typeface="Meiryo UI" panose="020B0604030504040204" pitchFamily="50" charset="-128"/>
              <a:ea typeface="Meiryo UI" panose="020B0604030504040204" pitchFamily="50" charset="-128"/>
              <a:cs typeface="UKIJ CJK"/>
            </a:endParaRPr>
          </a:p>
        </p:txBody>
      </p:sp>
      <p:sp>
        <p:nvSpPr>
          <p:cNvPr id="38" name="object 39">
            <a:extLst>
              <a:ext uri="{FF2B5EF4-FFF2-40B4-BE49-F238E27FC236}">
                <a16:creationId xmlns:a16="http://schemas.microsoft.com/office/drawing/2014/main" id="{56BFBA07-B16E-42A7-B854-CBBAB8D35CAD}"/>
              </a:ext>
            </a:extLst>
          </p:cNvPr>
          <p:cNvSpPr txBox="1"/>
          <p:nvPr/>
        </p:nvSpPr>
        <p:spPr>
          <a:xfrm>
            <a:off x="3645024" y="7184491"/>
            <a:ext cx="2772555" cy="410369"/>
          </a:xfrm>
          <a:prstGeom prst="rect">
            <a:avLst/>
          </a:prstGeom>
        </p:spPr>
        <p:txBody>
          <a:bodyPr vert="horz" wrap="square" lIns="0" tIns="12700" rIns="0" bIns="0" rtlCol="0">
            <a:spAutoFit/>
          </a:bodyPr>
          <a:lstStyle/>
          <a:p>
            <a:pPr marL="152400" marR="5080" indent="-140335">
              <a:lnSpc>
                <a:spcPct val="122800"/>
              </a:lnSpc>
              <a:spcBef>
                <a:spcPts val="100"/>
              </a:spcBef>
            </a:pPr>
            <a:r>
              <a:rPr lang="ja-JP" altLang="en-US" sz="1050" b="1" spc="50" dirty="0" smtClean="0">
                <a:solidFill>
                  <a:srgbClr val="ED1C24"/>
                </a:solidFill>
                <a:latin typeface="Meiryo UI" panose="020B0604030504040204" pitchFamily="50" charset="-128"/>
                <a:ea typeface="Meiryo UI" panose="020B0604030504040204" pitchFamily="50" charset="-128"/>
                <a:cs typeface="Noto Sans CJK JP Medium"/>
              </a:rPr>
              <a:t>プログラム③</a:t>
            </a:r>
            <a:r>
              <a:rPr lang="ja-JP" altLang="en-US" sz="1050" b="1" spc="50" dirty="0">
                <a:solidFill>
                  <a:srgbClr val="ED1C24"/>
                </a:solidFill>
                <a:latin typeface="Meiryo UI" panose="020B0604030504040204" pitchFamily="50" charset="-128"/>
                <a:ea typeface="Meiryo UI" panose="020B0604030504040204" pitchFamily="50" charset="-128"/>
                <a:cs typeface="Noto Sans CJK JP Medium"/>
              </a:rPr>
              <a:t>運送</a:t>
            </a:r>
            <a:r>
              <a:rPr lang="ja-JP" altLang="en-US" sz="1050" b="1" spc="50" dirty="0" smtClean="0">
                <a:solidFill>
                  <a:srgbClr val="ED1C24"/>
                </a:solidFill>
                <a:latin typeface="Meiryo UI" panose="020B0604030504040204" pitchFamily="50" charset="-128"/>
                <a:ea typeface="Meiryo UI" panose="020B0604030504040204" pitchFamily="50" charset="-128"/>
                <a:cs typeface="Noto Sans CJK JP Medium"/>
              </a:rPr>
              <a:t>・プログラム④建設セミナーを</a:t>
            </a:r>
            <a:endParaRPr lang="en-US" altLang="ja-JP" sz="1050" b="1" spc="50" dirty="0" smtClean="0">
              <a:solidFill>
                <a:srgbClr val="ED1C24"/>
              </a:solidFill>
              <a:latin typeface="Meiryo UI" panose="020B0604030504040204" pitchFamily="50" charset="-128"/>
              <a:ea typeface="Meiryo UI" panose="020B0604030504040204" pitchFamily="50" charset="-128"/>
              <a:cs typeface="Noto Sans CJK JP Medium"/>
            </a:endParaRPr>
          </a:p>
          <a:p>
            <a:pPr marL="152400" marR="5080" indent="-140335">
              <a:lnSpc>
                <a:spcPct val="122800"/>
              </a:lnSpc>
              <a:spcBef>
                <a:spcPts val="100"/>
              </a:spcBef>
            </a:pPr>
            <a:r>
              <a:rPr lang="ja-JP" altLang="en-US" sz="1050" b="1" spc="50" dirty="0" smtClean="0">
                <a:solidFill>
                  <a:srgbClr val="ED1C24"/>
                </a:solidFill>
                <a:latin typeface="Meiryo UI" panose="020B0604030504040204" pitchFamily="50" charset="-128"/>
                <a:ea typeface="Meiryo UI" panose="020B0604030504040204" pitchFamily="50" charset="-128"/>
                <a:cs typeface="Noto Sans CJK JP Medium"/>
              </a:rPr>
              <a:t>ご視聴の方</a:t>
            </a:r>
            <a:endParaRPr lang="en-US" sz="1000" spc="50" dirty="0">
              <a:latin typeface="Meiryo UI" panose="020B0604030504040204" pitchFamily="50" charset="-128"/>
              <a:ea typeface="Meiryo UI" panose="020B0604030504040204" pitchFamily="50" charset="-128"/>
              <a:cs typeface="UKIJ CJK"/>
            </a:endParaRPr>
          </a:p>
        </p:txBody>
      </p:sp>
      <p:pic>
        <p:nvPicPr>
          <p:cNvPr id="39" name="図 3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52747" y="7455585"/>
            <a:ext cx="862539" cy="899132"/>
          </a:xfrm>
          <a:prstGeom prst="rect">
            <a:avLst/>
          </a:prstGeom>
        </p:spPr>
      </p:pic>
      <p:sp>
        <p:nvSpPr>
          <p:cNvPr id="40" name="正方形/長方形 39"/>
          <p:cNvSpPr/>
          <p:nvPr/>
        </p:nvSpPr>
        <p:spPr>
          <a:xfrm>
            <a:off x="3816535" y="7582030"/>
            <a:ext cx="1671482" cy="830997"/>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a:latin typeface="Meiryo UI" panose="020B0604030504040204" pitchFamily="50" charset="-128"/>
                <a:ea typeface="Meiryo UI" panose="020B0604030504040204" pitchFamily="50" charset="-128"/>
                <a:hlinkClick r:id="rId6"/>
              </a:rPr>
              <a:t>http://</a:t>
            </a:r>
            <a:r>
              <a:rPr lang="en-US" altLang="ja-JP" sz="1200" dirty="0" smtClean="0">
                <a:latin typeface="Meiryo UI" panose="020B0604030504040204" pitchFamily="50" charset="-128"/>
                <a:ea typeface="Meiryo UI" panose="020B0604030504040204" pitchFamily="50" charset="-128"/>
                <a:hlinkClick r:id="rId6"/>
              </a:rPr>
              <a:t>adchihousousei.sakura.ne.jp/web_textbook/sanka_WEBEXmeering.pdf</a:t>
            </a:r>
            <a:r>
              <a:rPr lang="ja-JP" altLang="en-US" sz="1200" dirty="0" smtClean="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p:txBody>
      </p:sp>
      <p:pic>
        <p:nvPicPr>
          <p:cNvPr id="43" name="Picture 2">
            <a:extLst>
              <a:ext uri="{FF2B5EF4-FFF2-40B4-BE49-F238E27FC236}">
                <a16:creationId xmlns:a16="http://schemas.microsoft.com/office/drawing/2014/main" id="{98E082EC-D812-4078-B77F-8FBBAB3D328E}"/>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05088" y="173419"/>
            <a:ext cx="301341" cy="30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
            <a:extLst>
              <a:ext uri="{FF2B5EF4-FFF2-40B4-BE49-F238E27FC236}">
                <a16:creationId xmlns:a16="http://schemas.microsoft.com/office/drawing/2014/main" id="{98E082EC-D812-4078-B77F-8FBBAB3D328E}"/>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03348" y="2013862"/>
            <a:ext cx="301341" cy="30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
            <a:extLst>
              <a:ext uri="{FF2B5EF4-FFF2-40B4-BE49-F238E27FC236}">
                <a16:creationId xmlns:a16="http://schemas.microsoft.com/office/drawing/2014/main" id="{98E082EC-D812-4078-B77F-8FBBAB3D328E}"/>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43682" y="3986341"/>
            <a:ext cx="301341" cy="300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正方形/長方形 45">
            <a:extLst>
              <a:ext uri="{FF2B5EF4-FFF2-40B4-BE49-F238E27FC236}">
                <a16:creationId xmlns:a16="http://schemas.microsoft.com/office/drawing/2014/main" id="{A463AC88-4E99-437D-BCCA-C422DC1CA7A0}"/>
              </a:ext>
            </a:extLst>
          </p:cNvPr>
          <p:cNvSpPr/>
          <p:nvPr/>
        </p:nvSpPr>
        <p:spPr>
          <a:xfrm>
            <a:off x="1663667" y="2608907"/>
            <a:ext cx="4824536" cy="307777"/>
          </a:xfrm>
          <a:prstGeom prst="rect">
            <a:avLst/>
          </a:prstGeom>
        </p:spPr>
        <p:txBody>
          <a:bodyPr wrap="square">
            <a:spAutoFit/>
          </a:bodyPr>
          <a:lstStyle/>
          <a:p>
            <a:pPr algn="just">
              <a:spcAft>
                <a:spcPts val="0"/>
              </a:spcAft>
            </a:pPr>
            <a:r>
              <a:rPr lang="ja-JP" altLang="en-US" sz="1400" u="sng" kern="100" dirty="0" smtClean="0">
                <a:effectLst>
                  <a:glow rad="101600">
                    <a:schemeClr val="bg1">
                      <a:alpha val="60000"/>
                    </a:schemeClr>
                  </a:glow>
                </a:effectLst>
                <a:latin typeface="Meiryo UI" panose="020B0604030504040204" pitchFamily="50" charset="-128"/>
                <a:ea typeface="Meiryo UI" panose="020B0604030504040204" pitchFamily="50" charset="-128"/>
              </a:rPr>
              <a:t>運送事業者が取組むべき</a:t>
            </a:r>
            <a:r>
              <a:rPr lang="en-US" altLang="ja-JP" sz="1400" u="sng" kern="100" dirty="0" smtClean="0">
                <a:effectLst>
                  <a:glow rad="101600">
                    <a:schemeClr val="bg1">
                      <a:alpha val="60000"/>
                    </a:schemeClr>
                  </a:glow>
                </a:effectLst>
                <a:latin typeface="Meiryo UI" panose="020B0604030504040204" pitchFamily="50" charset="-128"/>
                <a:ea typeface="Meiryo UI" panose="020B0604030504040204" pitchFamily="50" charset="-128"/>
              </a:rPr>
              <a:t>SDGs</a:t>
            </a:r>
            <a:r>
              <a:rPr lang="ja-JP" altLang="en-US" sz="1400" u="sng" kern="100" dirty="0" smtClean="0">
                <a:effectLst>
                  <a:glow rad="101600">
                    <a:schemeClr val="bg1">
                      <a:alpha val="60000"/>
                    </a:schemeClr>
                  </a:glow>
                </a:effectLst>
                <a:latin typeface="Meiryo UI" panose="020B0604030504040204" pitchFamily="50" charset="-128"/>
                <a:ea typeface="Meiryo UI" panose="020B0604030504040204" pitchFamily="50" charset="-128"/>
              </a:rPr>
              <a:t>と取組事例のご紹介</a:t>
            </a:r>
            <a:endParaRPr lang="en-US" altLang="ja-JP" sz="1400" u="sng" kern="100" dirty="0">
              <a:effectLst>
                <a:glow rad="101600">
                  <a:prstClr val="white">
                    <a:alpha val="60000"/>
                  </a:prstClr>
                </a:glow>
              </a:effectLst>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A463AC88-4E99-437D-BCCA-C422DC1CA7A0}"/>
              </a:ext>
            </a:extLst>
          </p:cNvPr>
          <p:cNvSpPr/>
          <p:nvPr/>
        </p:nvSpPr>
        <p:spPr>
          <a:xfrm>
            <a:off x="121835" y="4242108"/>
            <a:ext cx="6393451" cy="338554"/>
          </a:xfrm>
          <a:prstGeom prst="rect">
            <a:avLst/>
          </a:prstGeom>
        </p:spPr>
        <p:txBody>
          <a:bodyPr wrap="square">
            <a:spAutoFit/>
          </a:bodyPr>
          <a:lstStyle/>
          <a:p>
            <a:pPr algn="just">
              <a:spcAft>
                <a:spcPts val="0"/>
              </a:spcAft>
            </a:pP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建設業における</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SDGs</a:t>
            </a:r>
            <a:r>
              <a:rPr lang="ja-JP" altLang="en-US" sz="1600" b="1" kern="100" dirty="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に取り組むことのメリットと意義</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pic>
        <p:nvPicPr>
          <p:cNvPr id="1026" name="図 59"/>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259808" y="4768829"/>
            <a:ext cx="1245230" cy="120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テキスト ボックス 47">
            <a:extLst>
              <a:ext uri="{FF2B5EF4-FFF2-40B4-BE49-F238E27FC236}">
                <a16:creationId xmlns:a16="http://schemas.microsoft.com/office/drawing/2014/main" id="{970E51EF-CFC4-43BD-9BBD-4E050F71B05F}"/>
              </a:ext>
            </a:extLst>
          </p:cNvPr>
          <p:cNvSpPr txBox="1"/>
          <p:nvPr/>
        </p:nvSpPr>
        <p:spPr>
          <a:xfrm>
            <a:off x="1609533" y="4744736"/>
            <a:ext cx="4936547" cy="307777"/>
          </a:xfrm>
          <a:prstGeom prst="rect">
            <a:avLst/>
          </a:prstGeom>
          <a:noFill/>
        </p:spPr>
        <p:txBody>
          <a:bodyPr wrap="square">
            <a:spAutoFit/>
          </a:bodyPr>
          <a:lstStyle/>
          <a:p>
            <a:r>
              <a:rPr lang="ja-JP" altLang="en-US" sz="1400" b="1" kern="100" dirty="0" smtClean="0">
                <a:solidFill>
                  <a:schemeClr val="dk1"/>
                </a:solidFill>
                <a:latin typeface="Meiryo UI" panose="020B0604030504040204" pitchFamily="50" charset="-128"/>
                <a:ea typeface="Meiryo UI" panose="020B0604030504040204" pitchFamily="50" charset="-128"/>
              </a:rPr>
              <a:t>三科　公孝</a:t>
            </a:r>
            <a:r>
              <a:rPr lang="ja-JP" altLang="en-US" sz="1400" kern="100" dirty="0" smtClean="0">
                <a:solidFill>
                  <a:schemeClr val="dk1"/>
                </a:solidFill>
                <a:latin typeface="Meiryo UI" panose="020B0604030504040204" pitchFamily="50" charset="-128"/>
                <a:ea typeface="Meiryo UI" panose="020B0604030504040204" pitchFamily="50" charset="-128"/>
              </a:rPr>
              <a:t>（みしな</a:t>
            </a:r>
            <a:r>
              <a:rPr lang="ja-JP" altLang="en-US" sz="1400" kern="100" dirty="0">
                <a:solidFill>
                  <a:schemeClr val="dk1"/>
                </a:solidFill>
                <a:latin typeface="Meiryo UI" panose="020B0604030504040204" pitchFamily="50" charset="-128"/>
                <a:ea typeface="Meiryo UI" panose="020B0604030504040204" pitchFamily="50" charset="-128"/>
              </a:rPr>
              <a:t>　</a:t>
            </a:r>
            <a:r>
              <a:rPr lang="ja-JP" altLang="en-US" sz="1400" kern="100" dirty="0" smtClean="0">
                <a:solidFill>
                  <a:schemeClr val="dk1"/>
                </a:solidFill>
                <a:latin typeface="Meiryo UI" panose="020B0604030504040204" pitchFamily="50" charset="-128"/>
                <a:ea typeface="Meiryo UI" panose="020B0604030504040204" pitchFamily="50" charset="-128"/>
              </a:rPr>
              <a:t>ひろた</a:t>
            </a:r>
            <a:r>
              <a:rPr lang="ja-JP" altLang="en-US" sz="1400" kern="100" dirty="0">
                <a:solidFill>
                  <a:schemeClr val="dk1"/>
                </a:solidFill>
                <a:latin typeface="Meiryo UI" panose="020B0604030504040204" pitchFamily="50" charset="-128"/>
                <a:ea typeface="Meiryo UI" panose="020B0604030504040204" pitchFamily="50" charset="-128"/>
              </a:rPr>
              <a:t>か</a:t>
            </a:r>
            <a:r>
              <a:rPr lang="ja-JP" altLang="en-US" sz="1400" kern="100" dirty="0" smtClean="0">
                <a:solidFill>
                  <a:schemeClr val="dk1"/>
                </a:solidFill>
                <a:latin typeface="Meiryo UI" panose="020B0604030504040204" pitchFamily="50" charset="-128"/>
                <a:ea typeface="Meiryo UI" panose="020B0604030504040204" pitchFamily="50" charset="-128"/>
              </a:rPr>
              <a:t>）氏</a:t>
            </a:r>
            <a:endParaRPr lang="en-US" altLang="ja-JP" sz="1400" kern="100" dirty="0">
              <a:solidFill>
                <a:schemeClr val="dk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1625805" y="4987648"/>
            <a:ext cx="3530596" cy="276999"/>
          </a:xfrm>
          <a:prstGeom prst="rect">
            <a:avLst/>
          </a:prstGeom>
        </p:spPr>
        <p:txBody>
          <a:bodyPr wrap="square">
            <a:spAutoFit/>
          </a:bodyPr>
          <a:lstStyle/>
          <a:p>
            <a:pPr indent="6350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株式会社</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ノウハウバンク</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代表取締役</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0" name="正方形/長方形 49"/>
          <p:cNvSpPr/>
          <p:nvPr/>
        </p:nvSpPr>
        <p:spPr>
          <a:xfrm>
            <a:off x="1555039" y="4506455"/>
            <a:ext cx="5212859" cy="307777"/>
          </a:xfrm>
          <a:prstGeom prst="rect">
            <a:avLst/>
          </a:prstGeom>
        </p:spPr>
        <p:txBody>
          <a:bodyPr wrap="square">
            <a:spAutoFit/>
          </a:bodyPr>
          <a:lstStyle/>
          <a:p>
            <a:r>
              <a:rPr lang="ja-JP" altLang="en-US" sz="1400" u="sng" dirty="0">
                <a:latin typeface="Meiryo UI" panose="020B0604030504040204" pitchFamily="50" charset="-128"/>
                <a:ea typeface="Meiryo UI" panose="020B0604030504040204" pitchFamily="50" charset="-128"/>
              </a:rPr>
              <a:t>建設業のポストコロナ、アフターコロナを見据えた</a:t>
            </a:r>
            <a:r>
              <a:rPr lang="ja-JP" altLang="en-US" sz="1400" u="sng" dirty="0" smtClean="0">
                <a:latin typeface="Meiryo UI" panose="020B0604030504040204" pitchFamily="50" charset="-128"/>
                <a:ea typeface="Meiryo UI" panose="020B0604030504040204" pitchFamily="50" charset="-128"/>
              </a:rPr>
              <a:t>経営と</a:t>
            </a:r>
            <a:r>
              <a:rPr lang="en-US" altLang="ja-JP" sz="1400" u="sng" dirty="0" smtClean="0">
                <a:latin typeface="Meiryo UI" panose="020B0604030504040204" pitchFamily="50" charset="-128"/>
                <a:ea typeface="Meiryo UI" panose="020B0604030504040204" pitchFamily="50" charset="-128"/>
              </a:rPr>
              <a:t>SDGs</a:t>
            </a:r>
            <a:r>
              <a:rPr lang="ja-JP" altLang="en-US" sz="1400" u="sng" dirty="0" smtClean="0">
                <a:latin typeface="Meiryo UI" panose="020B0604030504040204" pitchFamily="50" charset="-128"/>
                <a:ea typeface="Meiryo UI" panose="020B0604030504040204" pitchFamily="50" charset="-128"/>
              </a:rPr>
              <a:t>の役割とは</a:t>
            </a:r>
            <a:endParaRPr lang="ja-JP" altLang="en-US" sz="1400" u="sng" dirty="0">
              <a:latin typeface="Meiryo UI" panose="020B0604030504040204" pitchFamily="50" charset="-128"/>
              <a:ea typeface="Meiryo UI" panose="020B0604030504040204" pitchFamily="50" charset="-128"/>
            </a:endParaRPr>
          </a:p>
        </p:txBody>
      </p:sp>
      <p:sp>
        <p:nvSpPr>
          <p:cNvPr id="6" name="正方形/長方形 5"/>
          <p:cNvSpPr/>
          <p:nvPr/>
        </p:nvSpPr>
        <p:spPr>
          <a:xfrm>
            <a:off x="1573615" y="5201454"/>
            <a:ext cx="5095928" cy="1118255"/>
          </a:xfrm>
          <a:prstGeom prst="rect">
            <a:avLst/>
          </a:prstGeom>
        </p:spPr>
        <p:txBody>
          <a:bodyPr wrap="square">
            <a:spAutoFit/>
          </a:bodyPr>
          <a:lstStyle/>
          <a:p>
            <a:pPr algn="just">
              <a:lnSpc>
                <a:spcPts val="1600"/>
              </a:lnSpc>
              <a:spcAft>
                <a:spcPts val="0"/>
              </a:spcAft>
            </a:pP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1969</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年 山梨県甲府市生まれ。立命館大学文学部哲学科心理学専攻卒業後、㈱船井総合研究所入所。</a:t>
            </a:r>
          </a:p>
          <a:p>
            <a:pPr algn="just">
              <a:lnSpc>
                <a:spcPts val="1600"/>
              </a:lnSpc>
              <a:spcAft>
                <a:spcPts val="0"/>
              </a:spcAft>
            </a:pP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2000</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月に㈱ノウハウバンクを設立し、代表取締役に就任</a:t>
            </a:r>
            <a:r>
              <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6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東京ビックサイト、幕張メッセで行われる大型イベントなどで</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セミナーや研修の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講師実績多数</a:t>
            </a:r>
            <a:endParaRPr lang="ja-JP"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正方形/長方形 50"/>
          <p:cNvSpPr/>
          <p:nvPr/>
        </p:nvSpPr>
        <p:spPr>
          <a:xfrm>
            <a:off x="1636990" y="3147165"/>
            <a:ext cx="5155248" cy="461665"/>
          </a:xfrm>
          <a:prstGeom prst="rect">
            <a:avLst/>
          </a:prstGeom>
        </p:spPr>
        <p:txBody>
          <a:bodyPr wrap="square">
            <a:spAutoFit/>
          </a:bodyPr>
          <a:lstStyle/>
          <a:p>
            <a:pPr indent="6350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船井総研ロジ株式会社　物流ビジネスコンサルティング部</a:t>
            </a:r>
          </a:p>
          <a:p>
            <a:pPr indent="6350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主任コンサルタント</a:t>
            </a:r>
          </a:p>
        </p:txBody>
      </p:sp>
      <p:sp>
        <p:nvSpPr>
          <p:cNvPr id="52" name="テキスト ボックス 51">
            <a:extLst>
              <a:ext uri="{FF2B5EF4-FFF2-40B4-BE49-F238E27FC236}">
                <a16:creationId xmlns:a16="http://schemas.microsoft.com/office/drawing/2014/main" id="{970E51EF-CFC4-43BD-9BBD-4E050F71B05F}"/>
              </a:ext>
            </a:extLst>
          </p:cNvPr>
          <p:cNvSpPr txBox="1"/>
          <p:nvPr/>
        </p:nvSpPr>
        <p:spPr>
          <a:xfrm>
            <a:off x="1688690" y="2942460"/>
            <a:ext cx="4936547" cy="307777"/>
          </a:xfrm>
          <a:prstGeom prst="rect">
            <a:avLst/>
          </a:prstGeom>
          <a:noFill/>
        </p:spPr>
        <p:txBody>
          <a:bodyPr wrap="square">
            <a:spAutoFit/>
          </a:bodyPr>
          <a:lstStyle/>
          <a:p>
            <a:r>
              <a:rPr lang="ja-JP" altLang="en-US" sz="1400" b="1" kern="100" dirty="0">
                <a:solidFill>
                  <a:schemeClr val="dk1"/>
                </a:solidFill>
                <a:latin typeface="Meiryo UI" panose="020B0604030504040204" pitchFamily="50" charset="-128"/>
                <a:ea typeface="Meiryo UI" panose="020B0604030504040204" pitchFamily="50" charset="-128"/>
              </a:rPr>
              <a:t>志宇知　咲</a:t>
            </a:r>
            <a:r>
              <a:rPr lang="ja-JP" altLang="en-US" sz="1400" kern="100" dirty="0" smtClean="0">
                <a:solidFill>
                  <a:schemeClr val="dk1"/>
                </a:solidFill>
                <a:latin typeface="Meiryo UI" panose="020B0604030504040204" pitchFamily="50" charset="-128"/>
                <a:ea typeface="Meiryo UI" panose="020B0604030504040204" pitchFamily="50" charset="-128"/>
              </a:rPr>
              <a:t>（しう</a:t>
            </a:r>
            <a:r>
              <a:rPr lang="ja-JP" altLang="en-US" sz="1400" kern="100" dirty="0">
                <a:solidFill>
                  <a:schemeClr val="dk1"/>
                </a:solidFill>
                <a:latin typeface="Meiryo UI" panose="020B0604030504040204" pitchFamily="50" charset="-128"/>
                <a:ea typeface="Meiryo UI" panose="020B0604030504040204" pitchFamily="50" charset="-128"/>
              </a:rPr>
              <a:t>ち　</a:t>
            </a:r>
            <a:r>
              <a:rPr lang="ja-JP" altLang="en-US" sz="1400" kern="100" dirty="0" smtClean="0">
                <a:solidFill>
                  <a:schemeClr val="dk1"/>
                </a:solidFill>
                <a:latin typeface="Meiryo UI" panose="020B0604030504040204" pitchFamily="50" charset="-128"/>
                <a:ea typeface="Meiryo UI" panose="020B0604030504040204" pitchFamily="50" charset="-128"/>
              </a:rPr>
              <a:t>え</a:t>
            </a:r>
            <a:r>
              <a:rPr lang="ja-JP" altLang="en-US" sz="1400" kern="100" dirty="0">
                <a:solidFill>
                  <a:schemeClr val="dk1"/>
                </a:solidFill>
                <a:latin typeface="Meiryo UI" panose="020B0604030504040204" pitchFamily="50" charset="-128"/>
                <a:ea typeface="Meiryo UI" panose="020B0604030504040204" pitchFamily="50" charset="-128"/>
              </a:rPr>
              <a:t>み</a:t>
            </a:r>
            <a:r>
              <a:rPr lang="ja-JP" altLang="en-US" sz="1400" kern="100" dirty="0" smtClean="0">
                <a:solidFill>
                  <a:schemeClr val="dk1"/>
                </a:solidFill>
                <a:latin typeface="Meiryo UI" panose="020B0604030504040204" pitchFamily="50" charset="-128"/>
                <a:ea typeface="Meiryo UI" panose="020B0604030504040204" pitchFamily="50" charset="-128"/>
              </a:rPr>
              <a:t>）氏</a:t>
            </a:r>
            <a:endParaRPr lang="en-US" altLang="ja-JP" sz="1400" kern="100" dirty="0">
              <a:solidFill>
                <a:schemeClr val="dk1"/>
              </a:solidFill>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9"/>
          <a:stretch>
            <a:fillRect/>
          </a:stretch>
        </p:blipFill>
        <p:spPr>
          <a:xfrm>
            <a:off x="365731" y="2661014"/>
            <a:ext cx="1034369" cy="1157264"/>
          </a:xfrm>
          <a:prstGeom prst="rect">
            <a:avLst/>
          </a:prstGeom>
        </p:spPr>
      </p:pic>
      <p:sp>
        <p:nvSpPr>
          <p:cNvPr id="53" name="正方形/長方形 52">
            <a:extLst>
              <a:ext uri="{FF2B5EF4-FFF2-40B4-BE49-F238E27FC236}">
                <a16:creationId xmlns:a16="http://schemas.microsoft.com/office/drawing/2014/main" id="{A463AC88-4E99-437D-BCCA-C422DC1CA7A0}"/>
              </a:ext>
            </a:extLst>
          </p:cNvPr>
          <p:cNvSpPr/>
          <p:nvPr/>
        </p:nvSpPr>
        <p:spPr>
          <a:xfrm>
            <a:off x="106058" y="2343674"/>
            <a:ext cx="6393451" cy="338554"/>
          </a:xfrm>
          <a:prstGeom prst="rect">
            <a:avLst/>
          </a:prstGeom>
        </p:spPr>
        <p:txBody>
          <a:bodyPr wrap="square">
            <a:spAutoFit/>
          </a:bodyPr>
          <a:lstStyle/>
          <a:p>
            <a:pPr algn="just">
              <a:spcAft>
                <a:spcPts val="0"/>
              </a:spcAft>
            </a:pPr>
            <a:r>
              <a:rPr lang="ja-JP" altLang="en-US"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　　　運送事業者における</a:t>
            </a:r>
            <a:r>
              <a:rPr lang="en-US" altLang="ja-JP" sz="1600" b="1" kern="100" dirty="0" smtClean="0">
                <a:solidFill>
                  <a:schemeClr val="tx2">
                    <a:lumMod val="75000"/>
                  </a:schemeClr>
                </a:solidFill>
                <a:effectLst>
                  <a:glow rad="101600">
                    <a:schemeClr val="bg1">
                      <a:alpha val="60000"/>
                    </a:schemeClr>
                  </a:glow>
                </a:effectLst>
                <a:latin typeface="Meiryo UI" panose="020B0604030504040204" pitchFamily="50" charset="-128"/>
                <a:ea typeface="Meiryo UI" panose="020B0604030504040204" pitchFamily="50" charset="-128"/>
              </a:rPr>
              <a:t>SDGs</a:t>
            </a:r>
            <a:endParaRPr lang="en-US" altLang="ja-JP" sz="1600" b="1" kern="100" dirty="0">
              <a:solidFill>
                <a:schemeClr val="tx2">
                  <a:lumMod val="75000"/>
                </a:schemeClr>
              </a:solidFill>
              <a:effectLst>
                <a:glow rad="101600">
                  <a:prstClr val="white">
                    <a:alpha val="60000"/>
                  </a:prstClr>
                </a:glow>
              </a:effectLst>
              <a:latin typeface="Meiryo UI" panose="020B0604030504040204" pitchFamily="50" charset="-128"/>
              <a:ea typeface="Meiryo UI" panose="020B0604030504040204" pitchFamily="50" charset="-128"/>
            </a:endParaRPr>
          </a:p>
        </p:txBody>
      </p:sp>
      <p:sp>
        <p:nvSpPr>
          <p:cNvPr id="54" name="正方形/長方形 53"/>
          <p:cNvSpPr/>
          <p:nvPr/>
        </p:nvSpPr>
        <p:spPr>
          <a:xfrm>
            <a:off x="1636990" y="3540077"/>
            <a:ext cx="5155248" cy="261610"/>
          </a:xfrm>
          <a:prstGeom prst="rect">
            <a:avLst/>
          </a:prstGeom>
        </p:spPr>
        <p:txBody>
          <a:bodyPr wrap="square">
            <a:spAutoFit/>
          </a:bodyPr>
          <a:lstStyle/>
          <a:p>
            <a:pPr indent="63500" algn="just">
              <a:spcAft>
                <a:spcPts val="0"/>
              </a:spcAft>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★全国の運送会社・物流会社に向けた業績アップコンサルティングを展開中</a:t>
            </a: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bwMode="auto">
          <a:xfrm>
            <a:off x="1461445" y="9636367"/>
            <a:ext cx="5116891" cy="2577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spcBef>
                <a:spcPts val="400"/>
              </a:spcBef>
              <a:spcAft>
                <a:spcPts val="400"/>
              </a:spcAft>
              <a:defRPr/>
            </a:pPr>
            <a:r>
              <a:rPr lang="en-US" altLang="ja-JP" sz="1100" dirty="0" smtClean="0">
                <a:solidFill>
                  <a:schemeClr val="tx1"/>
                </a:solidFill>
                <a:latin typeface="メイリオ"/>
                <a:ea typeface="メイリオ"/>
                <a:cs typeface="メイリオ"/>
              </a:rPr>
              <a:t>TE</a:t>
            </a:r>
            <a:r>
              <a:rPr lang="en-US" altLang="ja-JP" sz="1100" dirty="0">
                <a:solidFill>
                  <a:schemeClr val="tx1"/>
                </a:solidFill>
                <a:latin typeface="メイリオ"/>
                <a:ea typeface="メイリオ"/>
                <a:cs typeface="メイリオ"/>
              </a:rPr>
              <a:t>L</a:t>
            </a:r>
            <a:r>
              <a:rPr lang="ja-JP" altLang="en-US" sz="1100" dirty="0" smtClean="0">
                <a:solidFill>
                  <a:schemeClr val="tx1"/>
                </a:solidFill>
                <a:latin typeface="メイリオ"/>
                <a:ea typeface="メイリオ"/>
                <a:cs typeface="メイリオ"/>
              </a:rPr>
              <a:t>：</a:t>
            </a:r>
            <a:r>
              <a:rPr lang="en-US" altLang="ja-JP" sz="1100" dirty="0" smtClean="0">
                <a:solidFill>
                  <a:schemeClr val="tx1"/>
                </a:solidFill>
                <a:latin typeface="メイリオ"/>
                <a:ea typeface="メイリオ"/>
                <a:cs typeface="メイリオ"/>
              </a:rPr>
              <a:t>087-822-6901</a:t>
            </a:r>
            <a:r>
              <a:rPr lang="ja-JP" altLang="en-US" sz="1100" dirty="0">
                <a:solidFill>
                  <a:schemeClr val="tx1"/>
                </a:solidFill>
                <a:latin typeface="メイリオ"/>
                <a:ea typeface="メイリオ"/>
                <a:cs typeface="メイリオ"/>
              </a:rPr>
              <a:t>　</a:t>
            </a:r>
            <a:r>
              <a:rPr lang="en-US" altLang="ja-JP" sz="1100" dirty="0" smtClean="0">
                <a:solidFill>
                  <a:schemeClr val="tx1"/>
                </a:solidFill>
                <a:latin typeface="メイリオ"/>
                <a:ea typeface="メイリオ"/>
                <a:cs typeface="メイリオ"/>
              </a:rPr>
              <a:t>MAIL</a:t>
            </a:r>
            <a:r>
              <a:rPr lang="ja-JP" altLang="en-US" sz="1100" dirty="0" smtClean="0">
                <a:solidFill>
                  <a:schemeClr val="tx1"/>
                </a:solidFill>
                <a:latin typeface="メイリオ"/>
                <a:ea typeface="メイリオ"/>
                <a:cs typeface="メイリオ"/>
              </a:rPr>
              <a:t>：</a:t>
            </a:r>
            <a:r>
              <a:rPr lang="en-US" altLang="ja-JP" sz="1100" dirty="0" smtClean="0">
                <a:solidFill>
                  <a:schemeClr val="tx1"/>
                </a:solidFill>
                <a:latin typeface="メイリオ"/>
                <a:ea typeface="メイリオ"/>
                <a:cs typeface="メイリオ"/>
              </a:rPr>
              <a:t>kenichi.toda@aioinissaydowa.co.jp</a:t>
            </a:r>
            <a:endParaRPr lang="en-US" altLang="ja-JP" sz="1100" dirty="0">
              <a:solidFill>
                <a:schemeClr val="tx1"/>
              </a:solidFill>
              <a:latin typeface="メイリオ"/>
              <a:ea typeface="メイリオ"/>
              <a:cs typeface="メイリオ"/>
            </a:endParaRPr>
          </a:p>
        </p:txBody>
      </p:sp>
    </p:spTree>
    <p:extLst>
      <p:ext uri="{BB962C8B-B14F-4D97-AF65-F5344CB8AC3E}">
        <p14:creationId xmlns:p14="http://schemas.microsoft.com/office/powerpoint/2010/main" val="1712889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potx" id="{CC77F9C7-7466-4AF9-A282-E5F1691759B8}" vid="{68BF9A2E-C431-4672-9376-05F12B8FB247}"/>
    </a:ext>
  </a:extLst>
</a:theme>
</file>

<file path=docProps/app.xml><?xml version="1.0" encoding="utf-8"?>
<Properties xmlns="http://schemas.openxmlformats.org/officeDocument/2006/extended-properties" xmlns:vt="http://schemas.openxmlformats.org/officeDocument/2006/docPropsVTypes">
  <Template>blank</Template>
  <TotalTime>986</TotalTime>
  <Words>1023</Words>
  <Application>Microsoft Office PowerPoint</Application>
  <PresentationFormat>A4 210 x 297 mm</PresentationFormat>
  <Paragraphs>88</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HGP創英角ｺﾞｼｯｸUB</vt:lpstr>
      <vt:lpstr>IPAexGothic</vt:lpstr>
      <vt:lpstr>Meiryo UI</vt:lpstr>
      <vt:lpstr>ＭＳ Ｐゴシック</vt:lpstr>
      <vt:lpstr>ＭＳ 明朝</vt:lpstr>
      <vt:lpstr>Noto Sans CJK JP Medium</vt:lpstr>
      <vt:lpstr>UKIJ CJK</vt:lpstr>
      <vt:lpstr>メイリオ</vt:lpstr>
      <vt:lpstr>Arial</vt:lpstr>
      <vt:lpstr>Calibri</vt:lpstr>
      <vt:lpstr>Courier New</vt:lpstr>
      <vt:lpstr>Times New Roman</vt:lpstr>
      <vt:lpstr>Office ​​テーマ</vt:lpstr>
      <vt:lpstr>PowerPoint プレゼンテーション</vt:lpstr>
      <vt:lpstr>PowerPoint プレゼンテーション</vt:lpstr>
    </vt:vector>
  </TitlesOfParts>
  <Company>MS&amp;AD INSURANCE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忍舞 山口</dc:creator>
  <cp:lastModifiedBy>健一 戸田</cp:lastModifiedBy>
  <cp:revision>66</cp:revision>
  <cp:lastPrinted>2022-04-06T06:14:05Z</cp:lastPrinted>
  <dcterms:created xsi:type="dcterms:W3CDTF">2022-04-01T06:39:33Z</dcterms:created>
  <dcterms:modified xsi:type="dcterms:W3CDTF">2022-04-11T23:48:19Z</dcterms:modified>
</cp:coreProperties>
</file>