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906000" type="A4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orient="horz" pos="892">
          <p15:clr>
            <a:srgbClr val="A4A3A4"/>
          </p15:clr>
        </p15:guide>
        <p15:guide id="3" orient="horz" pos="149">
          <p15:clr>
            <a:srgbClr val="A4A3A4"/>
          </p15:clr>
        </p15:guide>
        <p15:guide id="4" orient="horz" pos="6091">
          <p15:clr>
            <a:srgbClr val="A4A3A4"/>
          </p15:clr>
        </p15:guide>
        <p15:guide id="5" pos="124">
          <p15:clr>
            <a:srgbClr val="A4A3A4"/>
          </p15:clr>
        </p15:guide>
        <p15:guide id="6" pos="41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  <a:srgbClr val="FDE7E9"/>
    <a:srgbClr val="FFFFCC"/>
    <a:srgbClr val="FFCCFF"/>
    <a:srgbClr val="FFE5FF"/>
    <a:srgbClr val="FFFF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42" autoAdjust="0"/>
    <p:restoredTop sz="95861" autoAdjust="0"/>
  </p:normalViewPr>
  <p:slideViewPr>
    <p:cSldViewPr>
      <p:cViewPr>
        <p:scale>
          <a:sx n="100" d="100"/>
          <a:sy n="100" d="100"/>
        </p:scale>
        <p:origin x="1482" y="162"/>
      </p:cViewPr>
      <p:guideLst>
        <p:guide orient="horz" pos="3120"/>
        <p:guide orient="horz" pos="892"/>
        <p:guide orient="horz" pos="149"/>
        <p:guide orient="horz" pos="6091"/>
        <p:guide pos="124"/>
        <p:guide pos="41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7" tIns="47779" rIns="95557" bIns="47779" numCol="1" anchor="t" anchorCtr="0" compatLnSpc="1">
            <a:prstTxWarp prst="textNoShape">
              <a:avLst/>
            </a:prstTxWarp>
          </a:bodyPr>
          <a:lstStyle>
            <a:lvl1pPr defTabSz="95625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7" tIns="47779" rIns="95557" bIns="47779" numCol="1" anchor="t" anchorCtr="0" compatLnSpc="1">
            <a:prstTxWarp prst="textNoShape">
              <a:avLst/>
            </a:prstTxWarp>
          </a:bodyPr>
          <a:lstStyle>
            <a:lvl1pPr algn="r" defTabSz="95625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7" tIns="47779" rIns="95557" bIns="47779" numCol="1" anchor="b" anchorCtr="0" compatLnSpc="1">
            <a:prstTxWarp prst="textNoShape">
              <a:avLst/>
            </a:prstTxWarp>
          </a:bodyPr>
          <a:lstStyle>
            <a:lvl1pPr defTabSz="95625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7" tIns="47779" rIns="95557" bIns="47779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/>
            </a:lvl1pPr>
          </a:lstStyle>
          <a:p>
            <a:pPr>
              <a:defRPr/>
            </a:pPr>
            <a:fld id="{3D9F14BA-8DE6-499D-956C-72AFDD446F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7" tIns="47779" rIns="95557" bIns="47779" numCol="1" anchor="t" anchorCtr="0" compatLnSpc="1">
            <a:prstTxWarp prst="textNoShape">
              <a:avLst/>
            </a:prstTxWarp>
          </a:bodyPr>
          <a:lstStyle>
            <a:lvl1pPr defTabSz="95625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7" tIns="47779" rIns="95557" bIns="47779" numCol="1" anchor="t" anchorCtr="0" compatLnSpc="1">
            <a:prstTxWarp prst="textNoShape">
              <a:avLst/>
            </a:prstTxWarp>
          </a:bodyPr>
          <a:lstStyle>
            <a:lvl1pPr algn="r" defTabSz="95625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1375" y="744538"/>
            <a:ext cx="25765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7187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7" tIns="47779" rIns="95557" bIns="47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7" tIns="47779" rIns="95557" bIns="47779" numCol="1" anchor="b" anchorCtr="0" compatLnSpc="1">
            <a:prstTxWarp prst="textNoShape">
              <a:avLst/>
            </a:prstTxWarp>
          </a:bodyPr>
          <a:lstStyle>
            <a:lvl1pPr defTabSz="95625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7" tIns="47779" rIns="95557" bIns="47779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/>
            </a:lvl1pPr>
          </a:lstStyle>
          <a:p>
            <a:pPr>
              <a:defRPr/>
            </a:pPr>
            <a:fld id="{F60DC7C8-0A6F-4C8A-B872-BF55646067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49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49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49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493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EEE7CDD-74BD-4DB9-BA0D-335CB7B1ABC8}" type="slidenum">
              <a:rPr lang="en-US" altLang="ja-JP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47243-C884-4322-AD66-A45EF08C30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424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8ADDF-26AE-4548-AC36-FD1D785419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73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59ACD-3E30-43C4-9C25-0217618F9C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553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6B75E-AD11-4463-A8DF-7E694D3E2B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401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A2B93-2057-4E13-B1FC-D02FACD29D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50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04E97-FA8A-447B-8FB8-0B34B62D0B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772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37737-85A1-40A9-A485-4AA52E1BCB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472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42B39-8682-48AA-AD79-2FCA7A9E79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04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A73CC-AAF4-4DC4-ADA4-3A896F2721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334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A62A3-8233-4DB6-A49C-DC115E4DEE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403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9AD5B-2A01-46CC-BB2C-FC7FD9828E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51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9" tIns="47890" rIns="95779" bIns="478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9" tIns="47890" rIns="95779" bIns="47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1763"/>
            <a:ext cx="1600200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9" tIns="47890" rIns="95779" bIns="47890" numCol="1" anchor="t" anchorCtr="0" compatLnSpc="1">
            <a:prstTxWarp prst="textNoShape">
              <a:avLst/>
            </a:prstTxWarp>
          </a:bodyPr>
          <a:lstStyle>
            <a:lvl1pPr defTabSz="957263" eaLnBrk="1" hangingPunct="1">
              <a:defRPr sz="15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1763"/>
            <a:ext cx="2171700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9" tIns="47890" rIns="95779" bIns="47890" numCol="1" anchor="t" anchorCtr="0" compatLnSpc="1">
            <a:prstTxWarp prst="textNoShape">
              <a:avLst/>
            </a:prstTxWarp>
          </a:bodyPr>
          <a:lstStyle>
            <a:lvl1pPr algn="ctr" defTabSz="957263" eaLnBrk="1" hangingPunct="1">
              <a:defRPr sz="15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1763"/>
            <a:ext cx="1600200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9" tIns="47890" rIns="95779" bIns="47890" numCol="1" anchor="t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500"/>
            </a:lvl1pPr>
          </a:lstStyle>
          <a:p>
            <a:pPr>
              <a:defRPr/>
            </a:pPr>
            <a:fld id="{B2969BC5-E806-4BF0-945F-14BB931C1C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5825" indent="-241300" algn="l" defTabSz="957263" rtl="0" eaLnBrk="0" fontAlgn="base" hangingPunct="0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13025" indent="-241300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70225" indent="-241300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27425" indent="-241300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84625" indent="-241300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552540"/>
              </p:ext>
            </p:extLst>
          </p:nvPr>
        </p:nvGraphicFramePr>
        <p:xfrm>
          <a:off x="155088" y="2900778"/>
          <a:ext cx="6604448" cy="41300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647755410"/>
                    </a:ext>
                  </a:extLst>
                </a:gridCol>
                <a:gridCol w="707264">
                  <a:extLst>
                    <a:ext uri="{9D8B030D-6E8A-4147-A177-3AD203B41FA5}">
                      <a16:colId xmlns:a16="http://schemas.microsoft.com/office/drawing/2014/main" val="3587581920"/>
                    </a:ext>
                  </a:extLst>
                </a:gridCol>
                <a:gridCol w="3016104">
                  <a:extLst>
                    <a:ext uri="{9D8B030D-6E8A-4147-A177-3AD203B41FA5}">
                      <a16:colId xmlns:a16="http://schemas.microsoft.com/office/drawing/2014/main" val="985484238"/>
                    </a:ext>
                  </a:extLst>
                </a:gridCol>
                <a:gridCol w="1728952">
                  <a:extLst>
                    <a:ext uri="{9D8B030D-6E8A-4147-A177-3AD203B41FA5}">
                      <a16:colId xmlns:a16="http://schemas.microsoft.com/office/drawing/2014/main" val="527952946"/>
                    </a:ext>
                  </a:extLst>
                </a:gridCol>
              </a:tblGrid>
              <a:tr h="49854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業種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セミナータイトル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講師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0387171"/>
                  </a:ext>
                </a:extLst>
              </a:tr>
              <a:tr h="58935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日（水）</a:t>
                      </a:r>
                      <a:endParaRPr kumimoji="1" lang="zh-TW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分～</a:t>
                      </a:r>
                    </a:p>
                    <a:p>
                      <a:pPr algn="l"/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全業種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2022</a:t>
                      </a:r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年度最新の</a:t>
                      </a:r>
                      <a:endParaRPr kumimoji="1" lang="en-US" altLang="ja-JP" sz="105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助成金・補助金セミナー</a:t>
                      </a:r>
                      <a:endParaRPr kumimoji="1" lang="en-US" altLang="ja-JP" sz="105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株式会社ライトアップ</a:t>
                      </a:r>
                    </a:p>
                    <a:p>
                      <a:pPr algn="l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マネージャー　川上</a:t>
                      </a:r>
                      <a:r>
                        <a:rPr kumimoji="1" lang="ja-JP" altLang="en-US" sz="1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元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6639769"/>
                  </a:ext>
                </a:extLst>
              </a:tr>
              <a:tr h="11083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日（木）</a:t>
                      </a:r>
                      <a:endParaRPr kumimoji="1" lang="en-US" altLang="zh-TW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分～</a:t>
                      </a:r>
                    </a:p>
                    <a:p>
                      <a:pPr algn="l"/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kumimoji="1" lang="ja-JP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全業種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SDGs</a:t>
                      </a:r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フォーラム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部：全業種向け（</a:t>
                      </a:r>
                      <a:r>
                        <a:rPr kumimoji="1" lang="en-US" altLang="ja-JP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時～</a:t>
                      </a:r>
                      <a:r>
                        <a:rPr kumimoji="1" lang="en-US" altLang="ja-JP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時）</a:t>
                      </a:r>
                    </a:p>
                    <a:p>
                      <a:pPr algn="l"/>
                      <a:r>
                        <a:rPr kumimoji="1" lang="en-US" altLang="ja-JP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部：業種別（</a:t>
                      </a:r>
                      <a:r>
                        <a:rPr kumimoji="1" lang="en-US" altLang="ja-JP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時～</a:t>
                      </a:r>
                      <a:r>
                        <a:rPr kumimoji="1" lang="en-US" altLang="ja-JP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時）</a:t>
                      </a:r>
                      <a:endParaRPr kumimoji="1" lang="en-US" altLang="ja-JP" sz="105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: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法政大学</a:t>
                      </a:r>
                      <a:r>
                        <a:rPr kumimoji="1" lang="ja-JP" altLang="en-US" sz="1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川久保 俊</a:t>
                      </a:r>
                      <a:endParaRPr kumimoji="1" lang="en-US" altLang="zh-TW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: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業種別</a:t>
                      </a:r>
                      <a:endParaRPr kumimoji="1" lang="en-US" altLang="zh-TW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保育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汐見 稔幸　氏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kumimoji="1" lang="zh-TW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zh-TW" sz="1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介護</a:t>
                      </a:r>
                      <a:r>
                        <a:rPr kumimoji="1" lang="en-US" altLang="ja-JP" sz="1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谷本 正徳　氏</a:t>
                      </a:r>
                      <a:endParaRPr kumimoji="1" lang="en-US" altLang="ja-JP" sz="10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zh-TW" sz="1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志宇知</a:t>
                      </a:r>
                      <a:r>
                        <a:rPr kumimoji="1" lang="ja-JP" altLang="en-US" sz="1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咲　氏</a:t>
                      </a:r>
                      <a:endParaRPr kumimoji="1" lang="en-US" altLang="zh-TW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運送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   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三科</a:t>
                      </a:r>
                      <a:r>
                        <a:rPr kumimoji="1" lang="ja-JP" altLang="en-US" sz="1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公孝　氏</a:t>
                      </a:r>
                      <a:endParaRPr kumimoji="1" lang="en-US" altLang="zh-TW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0302518"/>
                  </a:ext>
                </a:extLst>
              </a:tr>
              <a:tr h="69617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日（水）</a:t>
                      </a:r>
                      <a:endParaRPr kumimoji="1" lang="zh-TW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分～</a:t>
                      </a:r>
                    </a:p>
                    <a:p>
                      <a:pPr algn="l"/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全業種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中小企業における</a:t>
                      </a:r>
                    </a:p>
                    <a:p>
                      <a:pPr algn="l"/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パワハラ相談対応の留意点</a:t>
                      </a:r>
                    </a:p>
                  </a:txBody>
                  <a:tcPr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杜若経営法律事務所</a:t>
                      </a:r>
                    </a:p>
                    <a:p>
                      <a:pPr algn="l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パートナー弁護士　岸田 鑑彦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0934177"/>
                  </a:ext>
                </a:extLst>
              </a:tr>
              <a:tr h="61881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日（金）</a:t>
                      </a:r>
                      <a:endParaRPr kumimoji="1" lang="zh-TW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分～</a:t>
                      </a:r>
                    </a:p>
                    <a:p>
                      <a:pPr algn="l"/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保育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改正個人情報保護法について</a:t>
                      </a:r>
                    </a:p>
                    <a:p>
                      <a:pPr algn="l"/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幼保事業者の皆さまがおさえて</a:t>
                      </a:r>
                      <a:endParaRPr kumimoji="1" lang="en-US" altLang="ja-JP" sz="105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おくべきポイント</a:t>
                      </a:r>
                      <a:endParaRPr kumimoji="1" lang="en-US" altLang="ja-JP" sz="105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弁護士法人かなめ</a:t>
                      </a:r>
                    </a:p>
                    <a:p>
                      <a:pPr algn="l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代表弁護士　畑山 浩俊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8255395"/>
                  </a:ext>
                </a:extLst>
              </a:tr>
              <a:tr h="61881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日（火）</a:t>
                      </a:r>
                      <a:endParaRPr kumimoji="1" lang="zh-TW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分～</a:t>
                      </a:r>
                    </a:p>
                    <a:p>
                      <a:pPr algn="l"/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zh-TW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全業種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サイバー攻撃の現状と今できる対策</a:t>
                      </a:r>
                      <a:endParaRPr kumimoji="1" lang="en-US" altLang="ja-JP" sz="105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八雲法律事務所</a:t>
                      </a:r>
                    </a:p>
                    <a:p>
                      <a:pPr algn="l"/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弁護士</a:t>
                      </a:r>
                      <a:r>
                        <a:rPr kumimoji="1" lang="ja-JP" altLang="en-US" sz="1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zh-TW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山岡 裕明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9765962"/>
                  </a:ext>
                </a:extLst>
              </a:tr>
            </a:tbl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7313" y="76200"/>
            <a:ext cx="6713537" cy="96345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900">
              <a:solidFill>
                <a:srgbClr val="000000"/>
              </a:solidFill>
            </a:endParaRPr>
          </a:p>
        </p:txBody>
      </p:sp>
      <p:sp>
        <p:nvSpPr>
          <p:cNvPr id="49" name="正方形/長方形 48"/>
          <p:cNvSpPr>
            <a:spLocks noChangeArrowheads="1"/>
          </p:cNvSpPr>
          <p:nvPr/>
        </p:nvSpPr>
        <p:spPr bwMode="auto">
          <a:xfrm>
            <a:off x="117301" y="344487"/>
            <a:ext cx="6657975" cy="133652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ja-JP" altLang="en-US" sz="1100" b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100" name="AutoShape 51" descr="「お祝い イラス...」の画像検索結果"/>
          <p:cNvSpPr>
            <a:spLocks noChangeAspect="1" noChangeArrowheads="1"/>
          </p:cNvSpPr>
          <p:nvPr/>
        </p:nvSpPr>
        <p:spPr bwMode="auto">
          <a:xfrm>
            <a:off x="40481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900">
              <a:solidFill>
                <a:srgbClr val="000000"/>
              </a:solidFill>
            </a:endParaRPr>
          </a:p>
        </p:txBody>
      </p:sp>
      <p:sp>
        <p:nvSpPr>
          <p:cNvPr id="4101" name="Rectangle 18"/>
          <p:cNvSpPr>
            <a:spLocks noChangeArrowheads="1"/>
          </p:cNvSpPr>
          <p:nvPr/>
        </p:nvSpPr>
        <p:spPr bwMode="auto">
          <a:xfrm>
            <a:off x="4305300" y="399470"/>
            <a:ext cx="2405063" cy="521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defTabSz="957263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57263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57263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マーケット開発部　</a:t>
            </a:r>
            <a:endParaRPr lang="en-US" altLang="ja-JP" sz="10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市場開発室</a:t>
            </a:r>
            <a:endParaRPr lang="en-US" altLang="ja-JP" sz="1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ja-JP" altLang="en-US" sz="1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181" name="グループ化 54"/>
          <p:cNvGrpSpPr>
            <a:grpSpLocks/>
          </p:cNvGrpSpPr>
          <p:nvPr/>
        </p:nvGrpSpPr>
        <p:grpSpPr bwMode="auto">
          <a:xfrm>
            <a:off x="166128" y="7087245"/>
            <a:ext cx="6574110" cy="818083"/>
            <a:chOff x="7368223" y="6883553"/>
            <a:chExt cx="680373" cy="215630"/>
          </a:xfrm>
        </p:grpSpPr>
        <p:sp>
          <p:nvSpPr>
            <p:cNvPr id="56" name="角丸四角形 55"/>
            <p:cNvSpPr/>
            <p:nvPr/>
          </p:nvSpPr>
          <p:spPr>
            <a:xfrm>
              <a:off x="7368223" y="6883553"/>
              <a:ext cx="680373" cy="215630"/>
            </a:xfrm>
            <a:prstGeom prst="roundRect">
              <a:avLst/>
            </a:prstGeom>
            <a:solidFill>
              <a:schemeClr val="accent2"/>
            </a:solidFill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txBody>
            <a:bodyPr lIns="36000" tIns="36000" rIns="36000" bIns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ja-JP" altLang="en-US" sz="1200" b="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204" name="テキスト ボックス 37"/>
            <p:cNvSpPr txBox="1">
              <a:spLocks noChangeArrowheads="1"/>
            </p:cNvSpPr>
            <p:nvPr/>
          </p:nvSpPr>
          <p:spPr bwMode="auto">
            <a:xfrm>
              <a:off x="7407649" y="6921836"/>
              <a:ext cx="592862" cy="120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9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8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オンラインセミナーは全国どなたでも申し込み</a:t>
              </a:r>
              <a:r>
                <a:rPr lang="ja-JP" altLang="en-US" sz="1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いただけます！</a:t>
              </a:r>
              <a:endPara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1" name="正方形/長方形 60"/>
          <p:cNvSpPr/>
          <p:nvPr/>
        </p:nvSpPr>
        <p:spPr>
          <a:xfrm>
            <a:off x="112712" y="1722493"/>
            <a:ext cx="6629417" cy="457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-531440" y="646489"/>
            <a:ext cx="7832809" cy="97719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経営者必見のラインナップ</a:t>
            </a:r>
            <a:endParaRPr lang="en-US" altLang="ja-JP" sz="2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ja-JP" alt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月ライブ型オンラインセミナーのご案内</a:t>
            </a:r>
            <a:r>
              <a:rPr lang="ja-JP" altLang="en-US" sz="1800" b="1" dirty="0" smtClean="0"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400" b="1" dirty="0" smtClean="0"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</a:t>
            </a:r>
            <a:endParaRPr lang="en-US" altLang="ja-JP" sz="2400" b="1" dirty="0"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9" name="Picture 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4" y="83626"/>
            <a:ext cx="6675423" cy="31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直線コネクタ 37"/>
          <p:cNvCxnSpPr/>
          <p:nvPr/>
        </p:nvCxnSpPr>
        <p:spPr>
          <a:xfrm>
            <a:off x="94120" y="8039819"/>
            <a:ext cx="6647248" cy="0"/>
          </a:xfrm>
          <a:prstGeom prst="line">
            <a:avLst/>
          </a:prstGeom>
          <a:ln w="31750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 bwMode="auto">
          <a:xfrm>
            <a:off x="404664" y="8277051"/>
            <a:ext cx="5832648" cy="50405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【</a:t>
            </a: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お問い合わせ先</a:t>
            </a:r>
            <a:r>
              <a:rPr kumimoji="1" lang="en-US" altLang="ja-JP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b="1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　</a:t>
            </a:r>
            <a:r>
              <a:rPr lang="ja-JP" altLang="en-US" sz="1300" b="1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　　　　</a:t>
            </a:r>
            <a:endParaRPr lang="en-US" altLang="ja-JP" sz="1300" b="1" dirty="0" smtClean="0">
              <a:solidFill>
                <a:srgbClr val="000000"/>
              </a:solidFill>
              <a:latin typeface="メイリオ"/>
              <a:ea typeface="メイリオ"/>
              <a:cs typeface="メイリオ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　</a:t>
            </a: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　　　　あいおい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ニッセイ同和損害</a:t>
            </a: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保険㈱　</a:t>
            </a: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高松支店地域戦略室</a:t>
            </a: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　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　</a:t>
            </a:r>
            <a:endParaRPr kumimoji="1" lang="en-US" altLang="ja-JP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メイリオ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1240185" y="9021513"/>
            <a:ext cx="5151437" cy="46799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担当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：戸田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　     </a:t>
            </a:r>
            <a:r>
              <a:rPr lang="ja-JP" altLang="en-US" sz="1200" b="1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ＴＥＬ　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：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087-822-6900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rPr>
              <a:t>　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メイリオ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　　　　　　　　</a:t>
            </a:r>
            <a:r>
              <a:rPr lang="en-US" altLang="ja-JP" sz="1200" b="1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E-mail</a:t>
            </a:r>
            <a:r>
              <a:rPr lang="ja-JP" altLang="en-US" sz="1200" b="1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　</a:t>
            </a:r>
            <a:r>
              <a:rPr lang="ja-JP" altLang="en-US" sz="1200" b="1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：</a:t>
            </a:r>
            <a:r>
              <a:rPr lang="en-US" altLang="ja-JP" sz="1200" b="1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kenichi.toda@aioinissaydowa.co.jp</a:t>
            </a:r>
            <a:r>
              <a:rPr lang="ja-JP" altLang="en-US" sz="1200" b="1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　　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0647" y="1902245"/>
            <a:ext cx="6264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あいおいニッセイ同和損保　市場開発室が毎月提供するライブ型オンラインセミナーのご案内です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。５月は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経営の実践のため具体的な取組み方法を業種別に紹介する、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フォーラム」を開催いたします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ご多用中とは存じますが、大変有効なセミナーをご用意していますので奮ってご参加願います。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378321" y="5902035"/>
            <a:ext cx="540000" cy="446281"/>
          </a:xfrm>
          <a:prstGeom prst="roundRect">
            <a:avLst/>
          </a:prstGeom>
          <a:solidFill>
            <a:srgbClr val="00B050"/>
          </a:solidFill>
          <a:ln w="95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法改正</a:t>
            </a:r>
            <a:endParaRPr kumimoji="1" lang="en-US" altLang="ja-JP" sz="10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84967" y="7545288"/>
            <a:ext cx="4910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～詳細は各種チラシをご覧ください～</a:t>
            </a:r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378321" y="6522943"/>
            <a:ext cx="540000" cy="446281"/>
          </a:xfrm>
          <a:prstGeom prst="roundRect">
            <a:avLst/>
          </a:prstGeom>
          <a:solidFill>
            <a:srgbClr val="00B050"/>
          </a:solidFill>
          <a:ln w="95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法改正</a:t>
            </a:r>
            <a:endParaRPr kumimoji="1" lang="en-US" altLang="ja-JP" sz="10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4378321" y="3463840"/>
            <a:ext cx="540000" cy="446281"/>
          </a:xfrm>
          <a:prstGeom prst="roundRect">
            <a:avLst/>
          </a:prstGeom>
          <a:solidFill>
            <a:srgbClr val="002060"/>
          </a:solidFill>
          <a:ln w="95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助成金</a:t>
            </a:r>
            <a:endParaRPr lang="en-US" altLang="ja-JP" sz="10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補助金</a:t>
            </a:r>
            <a:endParaRPr lang="en-US" altLang="ja-JP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4378321" y="5243023"/>
            <a:ext cx="540000" cy="446281"/>
          </a:xfrm>
          <a:prstGeom prst="roundRect">
            <a:avLst/>
          </a:prstGeom>
          <a:solidFill>
            <a:srgbClr val="00B050"/>
          </a:solidFill>
          <a:ln w="95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法改正</a:t>
            </a:r>
            <a:endParaRPr kumimoji="1" lang="en-US" altLang="ja-JP" sz="10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378321" y="4147352"/>
            <a:ext cx="540000" cy="855265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en-US" altLang="ja-JP" sz="10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293096" y="4160912"/>
            <a:ext cx="7104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n w="12700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ＳＤＧｓ</a:t>
            </a:r>
            <a:endParaRPr lang="en-US" altLang="ja-JP" sz="1400" b="1" dirty="0">
              <a:ln w="12700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prstClr val="black">
                    <a:alpha val="5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1" name="Picture 2">
            <a:extLst>
              <a:ext uri="{FF2B5EF4-FFF2-40B4-BE49-F238E27FC236}">
                <a16:creationId xmlns:a16="http://schemas.microsoft.com/office/drawing/2014/main" id="{98E082EC-D812-4078-B77F-8FBBAB3D3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751" y="4476639"/>
            <a:ext cx="393140" cy="391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5543</TotalTime>
  <Words>438</Words>
  <Application>Microsoft Office PowerPoint</Application>
  <PresentationFormat>A4 210 x 297 mm</PresentationFormat>
  <Paragraphs>71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ＭＳ Ｐゴシック</vt:lpstr>
      <vt:lpstr>ＭＳ Ｐ明朝</vt:lpstr>
      <vt:lpstr>メイリオ</vt:lpstr>
      <vt:lpstr>Arial</vt:lpstr>
      <vt:lpstr>2_標準デザイン</vt:lpstr>
      <vt:lpstr>PowerPoint プレゼンテーション</vt:lpstr>
    </vt:vector>
  </TitlesOfParts>
  <Company>あいおい損害保険株式会社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ituser</dc:creator>
  <cp:lastModifiedBy>健一 戸田</cp:lastModifiedBy>
  <cp:revision>383</cp:revision>
  <cp:lastPrinted>2021-01-04T08:13:17Z</cp:lastPrinted>
  <dcterms:created xsi:type="dcterms:W3CDTF">2008-03-05T02:54:20Z</dcterms:created>
  <dcterms:modified xsi:type="dcterms:W3CDTF">2022-04-12T01:09:36Z</dcterms:modified>
</cp:coreProperties>
</file>