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97" r:id="rId4"/>
    <p:sldId id="298" r:id="rId5"/>
    <p:sldId id="301" r:id="rId6"/>
    <p:sldId id="299" r:id="rId7"/>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8621" cy="495131"/>
          </a:xfrm>
          <a:prstGeom prst="rect">
            <a:avLst/>
          </a:prstGeom>
        </p:spPr>
        <p:txBody>
          <a:bodyPr vert="horz" lIns="90651" tIns="45327" rIns="90651"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4"/>
            <a:ext cx="2918621" cy="495131"/>
          </a:xfrm>
          <a:prstGeom prst="rect">
            <a:avLst/>
          </a:prstGeom>
        </p:spPr>
        <p:txBody>
          <a:bodyPr vert="horz" lIns="90651" tIns="45327" rIns="90651" bIns="45327" rtlCol="0"/>
          <a:lstStyle>
            <a:lvl1pPr algn="r">
              <a:defRPr sz="1200"/>
            </a:lvl1pPr>
          </a:lstStyle>
          <a:p>
            <a:fld id="{3E2ACBEF-F1B4-4B0D-84C7-2F4D6ECB6EA9}" type="datetimeFigureOut">
              <a:rPr kumimoji="1" lang="ja-JP" altLang="en-US" smtClean="0"/>
              <a:t>2022/7/14</a:t>
            </a:fld>
            <a:endParaRPr kumimoji="1" lang="ja-JP" altLang="en-US"/>
          </a:p>
        </p:txBody>
      </p:sp>
      <p:sp>
        <p:nvSpPr>
          <p:cNvPr id="4" name="スライド イメージ プレースホルダー 3"/>
          <p:cNvSpPr>
            <a:spLocks noGrp="1" noRot="1" noChangeAspect="1"/>
          </p:cNvSpPr>
          <p:nvPr>
            <p:ph type="sldImg" idx="2"/>
          </p:nvPr>
        </p:nvSpPr>
        <p:spPr>
          <a:xfrm>
            <a:off x="406400" y="1235075"/>
            <a:ext cx="5922963" cy="3332163"/>
          </a:xfrm>
          <a:prstGeom prst="rect">
            <a:avLst/>
          </a:prstGeom>
          <a:noFill/>
          <a:ln w="12700">
            <a:solidFill>
              <a:prstClr val="black"/>
            </a:solidFill>
          </a:ln>
        </p:spPr>
        <p:txBody>
          <a:bodyPr vert="horz" lIns="90651" tIns="45327" rIns="90651" bIns="45327" rtlCol="0" anchor="ctr"/>
          <a:lstStyle/>
          <a:p>
            <a:endParaRPr lang="ja-JP" altLang="en-US"/>
          </a:p>
        </p:txBody>
      </p:sp>
      <p:sp>
        <p:nvSpPr>
          <p:cNvPr id="5" name="ノート プレースホルダー 4"/>
          <p:cNvSpPr>
            <a:spLocks noGrp="1"/>
          </p:cNvSpPr>
          <p:nvPr>
            <p:ph type="body" sz="quarter" idx="3"/>
          </p:nvPr>
        </p:nvSpPr>
        <p:spPr>
          <a:xfrm>
            <a:off x="673891" y="4751056"/>
            <a:ext cx="5387982" cy="3886937"/>
          </a:xfrm>
          <a:prstGeom prst="rect">
            <a:avLst/>
          </a:prstGeom>
        </p:spPr>
        <p:txBody>
          <a:bodyPr vert="horz" lIns="90651" tIns="45327" rIns="90651"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377536"/>
            <a:ext cx="2918621" cy="495131"/>
          </a:xfrm>
          <a:prstGeom prst="rect">
            <a:avLst/>
          </a:prstGeom>
        </p:spPr>
        <p:txBody>
          <a:bodyPr vert="horz" lIns="90651" tIns="45327" rIns="90651"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7536"/>
            <a:ext cx="2918621" cy="495131"/>
          </a:xfrm>
          <a:prstGeom prst="rect">
            <a:avLst/>
          </a:prstGeom>
        </p:spPr>
        <p:txBody>
          <a:bodyPr vert="horz" lIns="90651" tIns="45327" rIns="90651" bIns="45327" rtlCol="0" anchor="b"/>
          <a:lstStyle>
            <a:lvl1pPr algn="r">
              <a:defRPr sz="1200"/>
            </a:lvl1pPr>
          </a:lstStyle>
          <a:p>
            <a:fld id="{E7800B9B-184E-4B05-A5AD-C7C47D2597A0}" type="slidenum">
              <a:rPr kumimoji="1" lang="ja-JP" altLang="en-US" smtClean="0"/>
              <a:t>‹#›</a:t>
            </a:fld>
            <a:endParaRPr kumimoji="1" lang="ja-JP" altLang="en-US"/>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2022/7/14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048000" y="4759190"/>
            <a:ext cx="6096000" cy="1477328"/>
          </a:xfrm>
          <a:prstGeom prst="rect">
            <a:avLst/>
          </a:prstGeom>
        </p:spPr>
        <p:txBody>
          <a:bodyPr>
            <a:spAutoFit/>
          </a:bodyPr>
          <a:lstStyle/>
          <a:p>
            <a:pPr algn="ctr"/>
            <a:r>
              <a:rPr lang="ja-JP" altLang="en-US" sz="3600" b="1" dirty="0" smtClean="0">
                <a:latin typeface="メイリオ" panose="020B0604030504040204" pitchFamily="50" charset="-128"/>
                <a:ea typeface="メイリオ" panose="020B0604030504040204" pitchFamily="50" charset="-128"/>
              </a:rPr>
              <a:t>令和４年７月</a:t>
            </a:r>
            <a:r>
              <a:rPr lang="en-US" altLang="ja-JP" sz="3600" b="1" dirty="0" smtClean="0">
                <a:latin typeface="メイリオ" panose="020B0604030504040204" pitchFamily="50" charset="-128"/>
                <a:ea typeface="メイリオ" panose="020B0604030504040204" pitchFamily="50" charset="-128"/>
              </a:rPr>
              <a:t>14</a:t>
            </a:r>
            <a:r>
              <a:rPr lang="ja-JP" altLang="en-US" sz="3600" b="1" dirty="0" smtClean="0">
                <a:latin typeface="メイリオ" panose="020B0604030504040204" pitchFamily="50" charset="-128"/>
                <a:ea typeface="メイリオ" panose="020B0604030504040204" pitchFamily="50" charset="-128"/>
              </a:rPr>
              <a:t>日</a:t>
            </a:r>
            <a:endParaRPr lang="en-US" altLang="ja-JP" sz="3600" b="1" dirty="0">
              <a:latin typeface="メイリオ" panose="020B0604030504040204" pitchFamily="50" charset="-128"/>
              <a:ea typeface="メイリオ" panose="020B0604030504040204" pitchFamily="50" charset="-128"/>
            </a:endParaRPr>
          </a:p>
          <a:p>
            <a:pPr algn="ctr"/>
            <a:endParaRPr lang="en-US" altLang="ja-JP" b="1" dirty="0">
              <a:latin typeface="メイリオ" panose="020B0604030504040204" pitchFamily="50" charset="-128"/>
              <a:ea typeface="メイリオ" panose="020B0604030504040204" pitchFamily="50" charset="-128"/>
            </a:endParaRPr>
          </a:p>
          <a:p>
            <a:pPr algn="ctr"/>
            <a:r>
              <a:rPr lang="ja-JP" altLang="en-US" sz="3600" b="1" dirty="0" smtClean="0">
                <a:latin typeface="メイリオ" panose="020B0604030504040204" pitchFamily="50" charset="-128"/>
                <a:ea typeface="メイリオ" panose="020B0604030504040204" pitchFamily="50" charset="-128"/>
              </a:rPr>
              <a:t>香　川　県</a:t>
            </a:r>
            <a:endParaRPr lang="ja-JP" altLang="en-US" sz="3600" b="1" dirty="0">
              <a:latin typeface="メイリオ" panose="020B0604030504040204" pitchFamily="50" charset="-128"/>
              <a:ea typeface="メイリオ" panose="020B0604030504040204" pitchFamily="50" charset="-128"/>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1</a:t>
            </a:fld>
            <a:endParaRPr kumimoji="1" lang="ja-JP" altLang="en-US" sz="1800" b="1" dirty="0">
              <a:solidFill>
                <a:schemeClr val="tx1"/>
              </a:solidFill>
            </a:endParaRPr>
          </a:p>
        </p:txBody>
      </p:sp>
      <p:sp>
        <p:nvSpPr>
          <p:cNvPr id="5" name="正方形/長方形 4"/>
          <p:cNvSpPr/>
          <p:nvPr/>
        </p:nvSpPr>
        <p:spPr>
          <a:xfrm>
            <a:off x="10489062" y="85618"/>
            <a:ext cx="1261884" cy="5232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none" rtlCol="0" anchor="ctr">
            <a:spAutoFit/>
          </a:bodyPr>
          <a:lstStyle/>
          <a:p>
            <a:pPr algn="ctr"/>
            <a:r>
              <a:rPr kumimoji="1" lang="ja-JP" altLang="en-US" sz="2800" smtClean="0"/>
              <a:t>資料</a:t>
            </a:r>
            <a:r>
              <a:rPr kumimoji="1" lang="ja-JP" altLang="en-US" sz="2800" smtClean="0"/>
              <a:t>２</a:t>
            </a:r>
            <a:endParaRPr kumimoji="1" lang="ja-JP" altLang="en-US" sz="2800" dirty="0"/>
          </a:p>
        </p:txBody>
      </p:sp>
      <p:sp>
        <p:nvSpPr>
          <p:cNvPr id="6" name="角丸四角形 5"/>
          <p:cNvSpPr/>
          <p:nvPr/>
        </p:nvSpPr>
        <p:spPr>
          <a:xfrm>
            <a:off x="156000" y="930728"/>
            <a:ext cx="11880000" cy="3290207"/>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感染拡大防止対策期</a:t>
            </a:r>
            <a:r>
              <a:rPr lang="ja-JP" altLang="en-US" sz="5400" b="1" dirty="0">
                <a:solidFill>
                  <a:schemeClr val="tx1"/>
                </a:solidFill>
                <a:latin typeface="メイリオ" panose="020B0604030504040204" pitchFamily="50" charset="-128"/>
                <a:ea typeface="メイリオ" panose="020B0604030504040204" pitchFamily="50" charset="-128"/>
              </a:rPr>
              <a:t>に</a:t>
            </a:r>
            <a:r>
              <a:rPr lang="ja-JP" altLang="en-US" sz="5400" b="1" dirty="0" smtClean="0">
                <a:solidFill>
                  <a:schemeClr val="tx1"/>
                </a:solidFill>
                <a:latin typeface="メイリオ" panose="020B0604030504040204" pitchFamily="50" charset="-128"/>
                <a:ea typeface="メイリオ" panose="020B0604030504040204" pitchFamily="50" charset="-128"/>
              </a:rPr>
              <a:t>おける</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対策について</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（７月</a:t>
            </a:r>
            <a:r>
              <a:rPr lang="en-US" altLang="ja-JP" sz="5400" b="1" dirty="0" smtClean="0">
                <a:solidFill>
                  <a:schemeClr val="tx1"/>
                </a:solidFill>
                <a:latin typeface="メイリオ" panose="020B0604030504040204" pitchFamily="50" charset="-128"/>
                <a:ea typeface="メイリオ" panose="020B0604030504040204" pitchFamily="50" charset="-128"/>
              </a:rPr>
              <a:t>15</a:t>
            </a:r>
            <a:r>
              <a:rPr lang="ja-JP" altLang="en-US" sz="5400" b="1" dirty="0" smtClean="0">
                <a:solidFill>
                  <a:schemeClr val="tx1"/>
                </a:solidFill>
                <a:latin typeface="メイリオ" panose="020B0604030504040204" pitchFamily="50" charset="-128"/>
                <a:ea typeface="メイリオ" panose="020B0604030504040204" pitchFamily="50" charset="-128"/>
              </a:rPr>
              <a:t>日～８月７日）</a:t>
            </a:r>
            <a:endParaRPr kumimoji="1" lang="ja-JP" altLang="en-US" sz="5400" b="1" dirty="0">
              <a:solidFill>
                <a:schemeClr val="tx1"/>
              </a:solidFill>
            </a:endParaRPr>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722" y="46504"/>
            <a:ext cx="12038556" cy="641847"/>
          </a:xfrm>
        </p:spPr>
        <p:txBody>
          <a:bodyPr>
            <a:normAutofit/>
          </a:bodyPr>
          <a:lstStyle/>
          <a:p>
            <a:r>
              <a:rPr kumimoji="1" lang="ja-JP" altLang="en-US" sz="3200" b="1" dirty="0" smtClean="0">
                <a:latin typeface="+mn-lt"/>
                <a:ea typeface="+mn-ea"/>
              </a:rPr>
              <a:t>１ 県</a:t>
            </a:r>
            <a:r>
              <a:rPr kumimoji="1" lang="ja-JP" altLang="en-US" sz="3200" b="1" dirty="0" smtClean="0">
                <a:ea typeface="+mn-ea"/>
              </a:rPr>
              <a:t>民への協力要請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3" name="コンテンツ プレースホルダー 2"/>
          <p:cNvSpPr>
            <a:spLocks noGrp="1"/>
          </p:cNvSpPr>
          <p:nvPr>
            <p:ph idx="1"/>
          </p:nvPr>
        </p:nvSpPr>
        <p:spPr>
          <a:xfrm>
            <a:off x="156000" y="706826"/>
            <a:ext cx="11880000" cy="5647794"/>
          </a:xfrm>
          <a:ln w="57150">
            <a:solidFill>
              <a:srgbClr val="FFC000"/>
            </a:solidFill>
          </a:ln>
        </p:spPr>
        <p:txBody>
          <a:bodyPr tIns="180000" anchor="t">
            <a:normAutofit/>
          </a:bodyPr>
          <a:lstStyle/>
          <a:p>
            <a:pPr marL="288000" algn="just">
              <a:lnSpc>
                <a:spcPct val="100000"/>
              </a:lnSpc>
              <a:spcBef>
                <a:spcPts val="900"/>
              </a:spcBef>
            </a:pPr>
            <a:r>
              <a:rPr lang="ja-JP" altLang="en-US" sz="2200" dirty="0" smtClean="0">
                <a:latin typeface="+mn-ea"/>
              </a:rPr>
              <a:t>「</a:t>
            </a:r>
            <a:r>
              <a:rPr lang="ja-JP" altLang="en-US" sz="2200" dirty="0">
                <a:latin typeface="+mn-ea"/>
              </a:rPr>
              <a:t>新しい生活様式」の定着に向け、「三つの密」の回避や「人と</a:t>
            </a:r>
            <a:r>
              <a:rPr lang="ja-JP" altLang="en-US" sz="2200" dirty="0" smtClean="0">
                <a:latin typeface="+mn-ea"/>
              </a:rPr>
              <a:t>人との</a:t>
            </a:r>
            <a:r>
              <a:rPr lang="ja-JP" altLang="en-US" sz="2200" dirty="0">
                <a:latin typeface="+mn-ea"/>
              </a:rPr>
              <a:t>距離の確保」、「マスクの着用」、「手洗いなどの手指衛生」、「換気」をはじめとした基本的な感染防止策を徹底するよう</a:t>
            </a:r>
            <a:r>
              <a:rPr lang="ja-JP" altLang="en-US" sz="2200" dirty="0" smtClean="0">
                <a:latin typeface="+mn-ea"/>
              </a:rPr>
              <a:t>協力要請</a:t>
            </a:r>
            <a:endParaRPr lang="en-US" altLang="ja-JP" sz="2200" dirty="0" smtClean="0">
              <a:latin typeface="+mn-ea"/>
            </a:endParaRPr>
          </a:p>
          <a:p>
            <a:pPr marL="612000" indent="-288000" algn="just">
              <a:lnSpc>
                <a:spcPct val="100000"/>
              </a:lnSpc>
              <a:spcBef>
                <a:spcPts val="600"/>
              </a:spcBef>
              <a:buFont typeface="游ゴシック" panose="020B0400000000000000" pitchFamily="50" charset="-128"/>
              <a:buChar char="※"/>
            </a:pPr>
            <a:r>
              <a:rPr lang="ja-JP" altLang="en-US" sz="2000" dirty="0">
                <a:latin typeface="+mn-ea"/>
              </a:rPr>
              <a:t>夏場は、熱中症防止の観点から、屋外でマスクの必要のない場面では、マスクを外すことを推奨</a:t>
            </a:r>
            <a:endParaRPr lang="en-US" altLang="ja-JP" sz="2000" b="1" dirty="0">
              <a:latin typeface="+mn-ea"/>
            </a:endParaRPr>
          </a:p>
          <a:p>
            <a:pPr marL="59400" indent="0" algn="just">
              <a:lnSpc>
                <a:spcPct val="100000"/>
              </a:lnSpc>
              <a:spcBef>
                <a:spcPts val="600"/>
              </a:spcBef>
              <a:buNone/>
            </a:pPr>
            <a:r>
              <a:rPr lang="ja-JP" altLang="en-US" sz="2000" b="1" dirty="0">
                <a:solidFill>
                  <a:schemeClr val="accent6">
                    <a:lumMod val="75000"/>
                  </a:schemeClr>
                </a:solidFill>
                <a:latin typeface="+mn-ea"/>
              </a:rPr>
              <a:t>　</a:t>
            </a:r>
            <a:r>
              <a:rPr lang="ja-JP" altLang="en-US" sz="2000" b="1" dirty="0" smtClean="0">
                <a:solidFill>
                  <a:schemeClr val="accent6">
                    <a:lumMod val="75000"/>
                  </a:schemeClr>
                </a:solidFill>
                <a:latin typeface="+mn-ea"/>
              </a:rPr>
              <a:t>　 </a:t>
            </a:r>
            <a:r>
              <a:rPr lang="en-US" altLang="ja-JP" sz="2000" b="1" dirty="0" smtClean="0">
                <a:solidFill>
                  <a:schemeClr val="accent6">
                    <a:lumMod val="75000"/>
                  </a:schemeClr>
                </a:solidFill>
                <a:latin typeface="+mn-ea"/>
              </a:rPr>
              <a:t>【</a:t>
            </a:r>
            <a:r>
              <a:rPr lang="ja-JP" altLang="en-US" sz="2000" b="1" dirty="0">
                <a:solidFill>
                  <a:schemeClr val="accent6">
                    <a:lumMod val="75000"/>
                  </a:schemeClr>
                </a:solidFill>
                <a:latin typeface="+mn-ea"/>
              </a:rPr>
              <a:t>別添１</a:t>
            </a:r>
            <a:r>
              <a:rPr lang="en-US" altLang="ja-JP" sz="2000" b="1" dirty="0">
                <a:solidFill>
                  <a:schemeClr val="accent6">
                    <a:lumMod val="75000"/>
                  </a:schemeClr>
                </a:solidFill>
                <a:latin typeface="+mn-ea"/>
              </a:rPr>
              <a:t>】</a:t>
            </a:r>
            <a:r>
              <a:rPr lang="ja-JP" altLang="en-US" sz="2000" b="1" dirty="0">
                <a:solidFill>
                  <a:schemeClr val="accent6">
                    <a:lumMod val="75000"/>
                  </a:schemeClr>
                </a:solidFill>
                <a:latin typeface="+mn-ea"/>
              </a:rPr>
              <a:t>：気をつけていただきたいこと</a:t>
            </a:r>
            <a:endParaRPr lang="en-US" altLang="ja-JP" sz="2000" dirty="0">
              <a:latin typeface="+mn-ea"/>
            </a:endParaRPr>
          </a:p>
          <a:p>
            <a:pPr marL="59400" indent="0" algn="just">
              <a:lnSpc>
                <a:spcPct val="100000"/>
              </a:lnSpc>
              <a:spcBef>
                <a:spcPts val="600"/>
              </a:spcBef>
              <a:buNone/>
            </a:pPr>
            <a:r>
              <a:rPr lang="ja-JP" altLang="en-US" sz="2000" b="1" dirty="0" smtClean="0">
                <a:solidFill>
                  <a:schemeClr val="accent6">
                    <a:lumMod val="75000"/>
                  </a:schemeClr>
                </a:solidFill>
                <a:latin typeface="+mn-ea"/>
              </a:rPr>
              <a:t>　　 </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別添</a:t>
            </a:r>
            <a:r>
              <a:rPr lang="ja-JP" altLang="en-US" sz="2000" b="1" dirty="0">
                <a:solidFill>
                  <a:schemeClr val="accent6">
                    <a:lumMod val="75000"/>
                  </a:schemeClr>
                </a:solidFill>
                <a:latin typeface="+mn-ea"/>
              </a:rPr>
              <a:t>２</a:t>
            </a:r>
            <a:r>
              <a:rPr lang="en-US" altLang="ja-JP" sz="2000" b="1" dirty="0" smtClean="0">
                <a:solidFill>
                  <a:schemeClr val="accent6">
                    <a:lumMod val="75000"/>
                  </a:schemeClr>
                </a:solidFill>
                <a:latin typeface="+mn-ea"/>
              </a:rPr>
              <a:t>】</a:t>
            </a:r>
            <a:r>
              <a:rPr lang="ja-JP" altLang="en-US" sz="2000" b="1" dirty="0">
                <a:solidFill>
                  <a:schemeClr val="accent6">
                    <a:lumMod val="75000"/>
                  </a:schemeClr>
                </a:solidFill>
                <a:latin typeface="+mn-ea"/>
              </a:rPr>
              <a:t>：屋外・屋内でのマスク着用及び子どものマスク</a:t>
            </a:r>
            <a:r>
              <a:rPr lang="ja-JP" altLang="en-US" sz="2000" b="1" dirty="0" smtClean="0">
                <a:solidFill>
                  <a:schemeClr val="accent6">
                    <a:lumMod val="75000"/>
                  </a:schemeClr>
                </a:solidFill>
                <a:latin typeface="+mn-ea"/>
              </a:rPr>
              <a:t>着用について</a:t>
            </a:r>
            <a:endParaRPr lang="en-US" altLang="ja-JP" sz="2000" dirty="0">
              <a:latin typeface="+mn-ea"/>
            </a:endParaRPr>
          </a:p>
          <a:p>
            <a:pPr marL="288000" algn="just">
              <a:lnSpc>
                <a:spcPct val="100000"/>
              </a:lnSpc>
              <a:spcBef>
                <a:spcPts val="1200"/>
              </a:spcBef>
            </a:pPr>
            <a:r>
              <a:rPr lang="ja-JP" altLang="en-US" sz="2200" dirty="0">
                <a:latin typeface="+mn-ea"/>
              </a:rPr>
              <a:t>外出する場合は、適切な感染防止策を徹底して行動するよう</a:t>
            </a:r>
            <a:r>
              <a:rPr lang="ja-JP" altLang="en-US" sz="2200" dirty="0" smtClean="0">
                <a:latin typeface="+mn-ea"/>
              </a:rPr>
              <a:t>協力要請</a:t>
            </a:r>
            <a:endParaRPr lang="en-US" altLang="ja-JP" sz="2200" dirty="0" smtClean="0">
              <a:latin typeface="+mn-ea"/>
            </a:endParaRPr>
          </a:p>
          <a:p>
            <a:pPr marL="288000" algn="just">
              <a:lnSpc>
                <a:spcPct val="100000"/>
              </a:lnSpc>
              <a:spcBef>
                <a:spcPts val="1200"/>
              </a:spcBef>
            </a:pPr>
            <a:r>
              <a:rPr lang="ja-JP" altLang="en-US" sz="2200" dirty="0" smtClean="0">
                <a:latin typeface="+mn-ea"/>
              </a:rPr>
              <a:t>混雑した場所や感染リスクが高い場所への外出を自粛するよう協力要請</a:t>
            </a:r>
            <a:endParaRPr lang="ja-JP" altLang="en-US" sz="2200" dirty="0">
              <a:latin typeface="+mn-ea"/>
            </a:endParaRPr>
          </a:p>
          <a:p>
            <a:pPr marL="288000" algn="just">
              <a:lnSpc>
                <a:spcPct val="100000"/>
              </a:lnSpc>
              <a:spcBef>
                <a:spcPts val="1200"/>
              </a:spcBef>
            </a:pPr>
            <a:r>
              <a:rPr lang="ja-JP" altLang="en-US" sz="2200" dirty="0" smtClean="0">
                <a:latin typeface="+mn-ea"/>
              </a:rPr>
              <a:t>帰省</a:t>
            </a:r>
            <a:r>
              <a:rPr lang="ja-JP" altLang="en-US" sz="2200" dirty="0">
                <a:latin typeface="+mn-ea"/>
              </a:rPr>
              <a:t>や旅行等、都道府県をまたぐ移動は、「三つの密」の回避を含め、基本的な感染防止策を徹底</a:t>
            </a:r>
            <a:r>
              <a:rPr lang="ja-JP" altLang="en-US" sz="2200" dirty="0" smtClean="0">
                <a:latin typeface="+mn-ea"/>
              </a:rPr>
              <a:t>するとともに、移動先での感染リスクの高い行動を控えるよう協力要請</a:t>
            </a:r>
          </a:p>
          <a:p>
            <a:pPr marL="288000" algn="just">
              <a:lnSpc>
                <a:spcPct val="100000"/>
              </a:lnSpc>
              <a:spcBef>
                <a:spcPts val="1200"/>
              </a:spcBef>
            </a:pPr>
            <a:r>
              <a:rPr lang="ja-JP" altLang="en-US" sz="2200" dirty="0" smtClean="0">
                <a:latin typeface="+mn-ea"/>
              </a:rPr>
              <a:t>発熱等の症状がある場合は、帰省や旅行を控えるよう協力要請</a:t>
            </a:r>
            <a:endParaRPr lang="en-US" altLang="ja-JP" sz="2200" dirty="0" smtClean="0">
              <a:latin typeface="+mn-ea"/>
            </a:endParaRPr>
          </a:p>
          <a:p>
            <a:pPr marL="288000" algn="just">
              <a:lnSpc>
                <a:spcPct val="100000"/>
              </a:lnSpc>
              <a:spcBef>
                <a:spcPts val="1200"/>
              </a:spcBef>
            </a:pPr>
            <a:r>
              <a:rPr lang="ja-JP" altLang="en-US" sz="2200" spc="-50" dirty="0" smtClean="0">
                <a:latin typeface="+mn-ea"/>
              </a:rPr>
              <a:t>重症化</a:t>
            </a:r>
            <a:r>
              <a:rPr lang="ja-JP" altLang="en-US" sz="2200" spc="-50" dirty="0">
                <a:latin typeface="+mn-ea"/>
              </a:rPr>
              <a:t>リスクの高い高齢者</a:t>
            </a:r>
            <a:r>
              <a:rPr lang="ja-JP" altLang="en-US" sz="2200" spc="-50" dirty="0" smtClean="0">
                <a:latin typeface="+mn-ea"/>
              </a:rPr>
              <a:t>や基礎疾患のある方と会う際は、事前にワクチン接種（３回目接種）か、無料検査などによる陰性確認を行うよう協力要請</a:t>
            </a:r>
            <a:endParaRPr lang="en-US" altLang="ja-JP" sz="2200" spc="-50" dirty="0" smtClean="0">
              <a:latin typeface="+mn-ea"/>
            </a:endParaRPr>
          </a:p>
          <a:p>
            <a:pPr marL="288000" algn="just">
              <a:lnSpc>
                <a:spcPct val="100000"/>
              </a:lnSpc>
              <a:spcBef>
                <a:spcPts val="900"/>
              </a:spcBef>
            </a:pPr>
            <a:endParaRPr lang="en-US" altLang="ja-JP" sz="2200" dirty="0">
              <a:latin typeface="+mn-ea"/>
            </a:endParaRPr>
          </a:p>
        </p:txBody>
      </p:sp>
      <p:sp>
        <p:nvSpPr>
          <p:cNvPr id="10"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2</a:t>
            </a:fld>
            <a:endParaRPr kumimoji="1" lang="ja-JP" altLang="en-US" sz="1800" b="1" dirty="0">
              <a:solidFill>
                <a:schemeClr val="tx1"/>
              </a:solidFill>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1"/>
            <a:ext cx="11880000" cy="5648400"/>
          </a:xfrm>
          <a:ln w="57150">
            <a:solidFill>
              <a:srgbClr val="FFC000"/>
            </a:solidFill>
          </a:ln>
        </p:spPr>
        <p:txBody>
          <a:bodyPr tIns="180000" anchor="t" anchorCtr="0">
            <a:noAutofit/>
          </a:bodyPr>
          <a:lstStyle/>
          <a:p>
            <a:pPr marL="288000" indent="-230400" algn="just">
              <a:lnSpc>
                <a:spcPct val="100000"/>
              </a:lnSpc>
              <a:spcBef>
                <a:spcPts val="1200"/>
              </a:spcBef>
            </a:pPr>
            <a:r>
              <a:rPr lang="ja-JP" altLang="en-US" sz="2400" spc="-40" dirty="0">
                <a:latin typeface="+mn-ea"/>
              </a:rPr>
              <a:t>感染に不安を感じる無症状者に、ワクチン接種者を含めて検査を受けるよう協力要請</a:t>
            </a:r>
            <a:endParaRPr lang="en-US" altLang="ja-JP" sz="2400" spc="-40" dirty="0" smtClean="0">
              <a:latin typeface="+mn-ea"/>
            </a:endParaRPr>
          </a:p>
          <a:p>
            <a:pPr marL="288000" indent="-230400" algn="just">
              <a:lnSpc>
                <a:spcPct val="100000"/>
              </a:lnSpc>
              <a:spcBef>
                <a:spcPts val="1200"/>
              </a:spcBef>
            </a:pPr>
            <a:r>
              <a:rPr lang="ja-JP" altLang="en-US" sz="2400" dirty="0" smtClean="0">
                <a:latin typeface="+mn-ea"/>
              </a:rPr>
              <a:t>感染</a:t>
            </a:r>
            <a:r>
              <a:rPr lang="ja-JP" altLang="en-US" sz="2400" dirty="0">
                <a:latin typeface="+mn-ea"/>
              </a:rPr>
              <a:t>対策が徹底されていない飲食店等の利用を控え、「かがわ安心飲食認証店」など、感染対策が徹底された飲食店等を利用するよう</a:t>
            </a:r>
            <a:r>
              <a:rPr lang="ja-JP" altLang="en-US" sz="2400" dirty="0" smtClean="0">
                <a:latin typeface="+mn-ea"/>
              </a:rPr>
              <a:t>協力要請</a:t>
            </a:r>
            <a:endParaRPr lang="ja-JP" altLang="en-US" sz="2400" dirty="0">
              <a:latin typeface="+mn-ea"/>
            </a:endParaRPr>
          </a:p>
          <a:p>
            <a:pPr marL="288000" indent="-230400" algn="just">
              <a:lnSpc>
                <a:spcPct val="100000"/>
              </a:lnSpc>
            </a:pPr>
            <a:r>
              <a:rPr lang="ja-JP" altLang="en-US" sz="2400" dirty="0" smtClean="0">
                <a:latin typeface="+mn-ea"/>
              </a:rPr>
              <a:t>会食</a:t>
            </a:r>
            <a:r>
              <a:rPr lang="ja-JP" altLang="en-US" sz="2400" dirty="0">
                <a:latin typeface="+mn-ea"/>
              </a:rPr>
              <a:t>や飲み会をする際には、「マスク会食」や座席間隔の確保、換気などの三密回避を徹底するよう</a:t>
            </a:r>
            <a:r>
              <a:rPr lang="ja-JP" altLang="en-US" sz="2400" dirty="0" smtClean="0">
                <a:latin typeface="+mn-ea"/>
              </a:rPr>
              <a:t>協力要請</a:t>
            </a:r>
            <a:endParaRPr lang="en-US" altLang="ja-JP" sz="2400" dirty="0" smtClean="0">
              <a:solidFill>
                <a:srgbClr val="FF0000"/>
              </a:solidFill>
              <a:latin typeface="+mn-ea"/>
            </a:endParaRPr>
          </a:p>
          <a:p>
            <a:pPr marL="288000" indent="-230400" algn="just">
              <a:lnSpc>
                <a:spcPct val="100000"/>
              </a:lnSpc>
            </a:pPr>
            <a:r>
              <a:rPr lang="ja-JP" altLang="en-US" sz="2400" dirty="0" smtClean="0">
                <a:latin typeface="+mn-ea"/>
              </a:rPr>
              <a:t>同一</a:t>
            </a:r>
            <a:r>
              <a:rPr lang="ja-JP" altLang="en-US" sz="2400" dirty="0">
                <a:latin typeface="+mn-ea"/>
              </a:rPr>
              <a:t>グループ</a:t>
            </a:r>
            <a:r>
              <a:rPr lang="ja-JP" altLang="en-US" sz="2400" dirty="0" smtClean="0">
                <a:latin typeface="+mn-ea"/>
              </a:rPr>
              <a:t>の同一テーブルでの５人以上の会食を避け、会食は２時間以内とするよう協力要請（「かがわ</a:t>
            </a:r>
            <a:r>
              <a:rPr lang="ja-JP" altLang="en-US" sz="2400" dirty="0">
                <a:latin typeface="+mn-ea"/>
              </a:rPr>
              <a:t>安心飲食</a:t>
            </a:r>
            <a:r>
              <a:rPr lang="ja-JP" altLang="en-US" sz="2400" dirty="0" smtClean="0">
                <a:latin typeface="+mn-ea"/>
              </a:rPr>
              <a:t>認証店」を利用する場合を除く）</a:t>
            </a:r>
          </a:p>
          <a:p>
            <a:pPr marL="288000" indent="-230400" algn="just">
              <a:lnSpc>
                <a:spcPct val="100000"/>
              </a:lnSpc>
            </a:pPr>
            <a:r>
              <a:rPr lang="ja-JP" altLang="en-US" sz="2400" dirty="0" smtClean="0">
                <a:latin typeface="+mn-ea"/>
              </a:rPr>
              <a:t>業種別ガイドライン等を遵守している施設等を利用するよう協力</a:t>
            </a:r>
            <a:r>
              <a:rPr lang="ja-JP" altLang="en-US" sz="2400" dirty="0">
                <a:latin typeface="+mn-ea"/>
              </a:rPr>
              <a:t>要請</a:t>
            </a:r>
            <a:endParaRPr lang="ja-JP" altLang="en-US" sz="2400" dirty="0" smtClean="0">
              <a:latin typeface="+mn-ea"/>
            </a:endParaRPr>
          </a:p>
          <a:p>
            <a:pPr marL="288000" indent="0" algn="just">
              <a:lnSpc>
                <a:spcPct val="100000"/>
              </a:lnSpc>
              <a:spcBef>
                <a:spcPts val="6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別添３</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a:t>
            </a:r>
            <a:r>
              <a:rPr lang="ja-JP" altLang="en-US" sz="2200" b="1" dirty="0">
                <a:solidFill>
                  <a:schemeClr val="accent6">
                    <a:lumMod val="75000"/>
                  </a:schemeClr>
                </a:solidFill>
                <a:latin typeface="+mn-ea"/>
              </a:rPr>
              <a:t>省略）：業種別</a:t>
            </a:r>
            <a:r>
              <a:rPr lang="ja-JP" altLang="en-US" sz="2200" b="1" dirty="0" smtClean="0">
                <a:solidFill>
                  <a:schemeClr val="accent6">
                    <a:lumMod val="75000"/>
                  </a:schemeClr>
                </a:solidFill>
                <a:latin typeface="+mn-ea"/>
              </a:rPr>
              <a:t>ガイドライン</a:t>
            </a:r>
            <a:endParaRPr lang="ja-JP" altLang="en-US" sz="2200" b="1" dirty="0">
              <a:solidFill>
                <a:schemeClr val="accent6">
                  <a:lumMod val="75000"/>
                </a:schemeClr>
              </a:solidFill>
              <a:latin typeface="+mn-ea"/>
            </a:endParaRPr>
          </a:p>
          <a:p>
            <a:pPr marL="288000" indent="-230400" algn="just">
              <a:lnSpc>
                <a:spcPct val="100000"/>
              </a:lnSpc>
            </a:pPr>
            <a:r>
              <a:rPr lang="ja-JP" altLang="en-US" sz="2200" spc="-10" dirty="0" smtClean="0">
                <a:latin typeface="+mn-ea"/>
              </a:rPr>
              <a:t>厚生</a:t>
            </a:r>
            <a:r>
              <a:rPr lang="ja-JP" altLang="en-US" sz="2200" spc="-10" dirty="0">
                <a:latin typeface="+mn-ea"/>
              </a:rPr>
              <a:t>労働省「新型コロナウイルス接触確認アプリ（ＣＯＣＯＡ）」を積極的にインストール</a:t>
            </a:r>
            <a:r>
              <a:rPr lang="ja-JP" altLang="en-US" sz="2200" dirty="0">
                <a:latin typeface="+mn-ea"/>
              </a:rPr>
              <a:t>するよう</a:t>
            </a:r>
            <a:r>
              <a:rPr lang="ja-JP" altLang="en-US" sz="2200" dirty="0" smtClean="0">
                <a:latin typeface="+mn-ea"/>
              </a:rPr>
              <a:t>協力要請</a:t>
            </a:r>
            <a:endParaRPr lang="ja-JP" altLang="en-US" sz="2200" dirty="0">
              <a:latin typeface="+mn-ea"/>
            </a:endParaRPr>
          </a:p>
          <a:p>
            <a:pPr marL="288000" indent="0" algn="just">
              <a:lnSpc>
                <a:spcPct val="100000"/>
              </a:lnSpc>
              <a:spcBef>
                <a:spcPts val="6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別添４</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：新型</a:t>
            </a:r>
            <a:r>
              <a:rPr lang="ja-JP" altLang="en-US" sz="2200" b="1" dirty="0">
                <a:solidFill>
                  <a:schemeClr val="accent6">
                    <a:lumMod val="75000"/>
                  </a:schemeClr>
                </a:solidFill>
                <a:latin typeface="+mn-ea"/>
              </a:rPr>
              <a:t>コロナウイルス接触確認</a:t>
            </a:r>
            <a:r>
              <a:rPr lang="ja-JP" altLang="en-US" sz="2200" b="1" dirty="0" smtClean="0">
                <a:solidFill>
                  <a:schemeClr val="accent6">
                    <a:lumMod val="75000"/>
                  </a:schemeClr>
                </a:solidFill>
                <a:latin typeface="+mn-ea"/>
              </a:rPr>
              <a:t>アプリ</a:t>
            </a: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smtClean="0">
                <a:ea typeface="+mn-ea"/>
              </a:rPr>
              <a:t>１ 県民への協力要請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3</a:t>
            </a:fld>
            <a:endParaRPr kumimoji="1" lang="ja-JP" altLang="en-US" sz="1800" b="1" dirty="0">
              <a:solidFill>
                <a:schemeClr val="tx1"/>
              </a:solidFill>
            </a:endParaRPr>
          </a:p>
        </p:txBody>
      </p:sp>
    </p:spTree>
    <p:extLst>
      <p:ext uri="{BB962C8B-B14F-4D97-AF65-F5344CB8AC3E}">
        <p14:creationId xmlns:p14="http://schemas.microsoft.com/office/powerpoint/2010/main" val="340962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1"/>
            <a:ext cx="11880000" cy="5648400"/>
          </a:xfrm>
          <a:ln w="57150">
            <a:solidFill>
              <a:srgbClr val="FFC000"/>
            </a:solidFill>
          </a:ln>
        </p:spPr>
        <p:txBody>
          <a:bodyPr tIns="180000" anchor="t" anchorCtr="0">
            <a:normAutofit/>
          </a:bodyPr>
          <a:lstStyle/>
          <a:p>
            <a:pPr marL="288000" algn="just">
              <a:lnSpc>
                <a:spcPct val="100000"/>
              </a:lnSpc>
              <a:spcBef>
                <a:spcPts val="1200"/>
              </a:spcBef>
            </a:pPr>
            <a:r>
              <a:rPr lang="ja-JP" altLang="en-US" sz="2400" dirty="0" smtClean="0">
                <a:latin typeface="+mn-ea"/>
              </a:rPr>
              <a:t>業種</a:t>
            </a:r>
            <a:r>
              <a:rPr lang="ja-JP" altLang="en-US" sz="2400" dirty="0">
                <a:latin typeface="+mn-ea"/>
              </a:rPr>
              <a:t>別ガイドライン等を遵守するよう協力</a:t>
            </a:r>
            <a:r>
              <a:rPr lang="ja-JP" altLang="en-US" sz="2400" dirty="0" smtClean="0">
                <a:latin typeface="+mn-ea"/>
              </a:rPr>
              <a:t>要請</a:t>
            </a:r>
            <a:endParaRPr lang="ja-JP" altLang="en-US" sz="2400" dirty="0">
              <a:latin typeface="+mn-ea"/>
            </a:endParaRPr>
          </a:p>
          <a:p>
            <a:pPr marL="288000" indent="0" algn="just">
              <a:lnSpc>
                <a:spcPct val="100000"/>
              </a:lnSpc>
              <a:spcBef>
                <a:spcPts val="300"/>
              </a:spcBef>
              <a:buNone/>
            </a:pPr>
            <a:r>
              <a:rPr lang="ja-JP" altLang="en-US" sz="2200" b="1" dirty="0" smtClean="0">
                <a:latin typeface="+mn-ea"/>
              </a:rPr>
              <a:t>　</a:t>
            </a:r>
            <a:r>
              <a:rPr lang="ja-JP" altLang="en-US" sz="2200" b="1" dirty="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別添３</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a:t>
            </a:r>
            <a:r>
              <a:rPr lang="ja-JP" altLang="en-US" sz="2200" b="1" dirty="0">
                <a:solidFill>
                  <a:schemeClr val="accent6">
                    <a:lumMod val="75000"/>
                  </a:schemeClr>
                </a:solidFill>
                <a:latin typeface="+mn-ea"/>
              </a:rPr>
              <a:t>再掲）：業種別ガイドライン</a:t>
            </a:r>
          </a:p>
          <a:p>
            <a:pPr marL="288000" algn="just">
              <a:lnSpc>
                <a:spcPct val="100000"/>
              </a:lnSpc>
              <a:spcBef>
                <a:spcPts val="1200"/>
              </a:spcBef>
            </a:pPr>
            <a:r>
              <a:rPr lang="ja-JP" altLang="en-US" sz="2400" dirty="0" smtClean="0">
                <a:latin typeface="+mn-ea"/>
              </a:rPr>
              <a:t>県</a:t>
            </a:r>
            <a:r>
              <a:rPr lang="ja-JP" altLang="en-US" sz="2400" dirty="0">
                <a:latin typeface="+mn-ea"/>
              </a:rPr>
              <a:t>が策定した適切な感染防止策に基づき、感染防止策の徹底を図るよう</a:t>
            </a:r>
            <a:r>
              <a:rPr lang="ja-JP" altLang="en-US" sz="2400" dirty="0" smtClean="0">
                <a:latin typeface="+mn-ea"/>
              </a:rPr>
              <a:t>協力要請</a:t>
            </a:r>
            <a:endParaRPr lang="ja-JP" altLang="en-US" sz="2400" dirty="0">
              <a:latin typeface="+mn-ea"/>
            </a:endParaRPr>
          </a:p>
          <a:p>
            <a:pPr marL="288000" indent="0" algn="just">
              <a:lnSpc>
                <a:spcPct val="100000"/>
              </a:lnSpc>
              <a:spcBef>
                <a:spcPts val="3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別添５</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：今後</a:t>
            </a:r>
            <a:r>
              <a:rPr lang="ja-JP" altLang="en-US" sz="2200" b="1" dirty="0">
                <a:solidFill>
                  <a:schemeClr val="accent6">
                    <a:lumMod val="75000"/>
                  </a:schemeClr>
                </a:solidFill>
                <a:latin typeface="+mn-ea"/>
              </a:rPr>
              <a:t>における適切な感染防止策</a:t>
            </a:r>
          </a:p>
          <a:p>
            <a:pPr marL="288000" indent="0" algn="just">
              <a:lnSpc>
                <a:spcPct val="100000"/>
              </a:lnSpc>
              <a:spcBef>
                <a:spcPts val="3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別添６</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：飲食事</a:t>
            </a:r>
            <a:r>
              <a:rPr lang="ja-JP" altLang="en-US" sz="2200" b="1" dirty="0">
                <a:solidFill>
                  <a:schemeClr val="accent6">
                    <a:lumMod val="75000"/>
                  </a:schemeClr>
                </a:solidFill>
                <a:latin typeface="+mn-ea"/>
              </a:rPr>
              <a:t>業者の皆様へ「店舗等での感染防止策の確実な実践」</a:t>
            </a:r>
          </a:p>
          <a:p>
            <a:pPr marL="288000" algn="just">
              <a:lnSpc>
                <a:spcPct val="100000"/>
              </a:lnSpc>
              <a:spcBef>
                <a:spcPts val="1200"/>
              </a:spcBef>
            </a:pPr>
            <a:r>
              <a:rPr lang="ja-JP" altLang="en-US" sz="2400" dirty="0" smtClean="0">
                <a:latin typeface="+mn-ea"/>
              </a:rPr>
              <a:t>感染</a:t>
            </a:r>
            <a:r>
              <a:rPr lang="ja-JP" altLang="en-US" sz="2400" dirty="0">
                <a:latin typeface="+mn-ea"/>
              </a:rPr>
              <a:t>防止策を徹底していることを示す様式を掲示するよう</a:t>
            </a:r>
            <a:r>
              <a:rPr lang="ja-JP" altLang="en-US" sz="2400" dirty="0" smtClean="0">
                <a:latin typeface="+mn-ea"/>
              </a:rPr>
              <a:t>協力要請</a:t>
            </a:r>
            <a:endParaRPr lang="ja-JP" altLang="en-US" sz="2400" dirty="0">
              <a:latin typeface="+mn-ea"/>
            </a:endParaRPr>
          </a:p>
          <a:p>
            <a:pPr marL="288000" indent="0" algn="just">
              <a:lnSpc>
                <a:spcPct val="100000"/>
              </a:lnSpc>
              <a:spcBef>
                <a:spcPts val="300"/>
              </a:spcBef>
              <a:buNone/>
            </a:pPr>
            <a:r>
              <a:rPr lang="ja-JP" altLang="en-US" sz="2200" b="1" dirty="0" smtClean="0">
                <a:solidFill>
                  <a:schemeClr val="accent6">
                    <a:lumMod val="75000"/>
                  </a:schemeClr>
                </a:solidFill>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別添７</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：掲示</a:t>
            </a:r>
            <a:r>
              <a:rPr lang="ja-JP" altLang="en-US" sz="2200" b="1" dirty="0">
                <a:solidFill>
                  <a:schemeClr val="accent6">
                    <a:lumMod val="75000"/>
                  </a:schemeClr>
                </a:solidFill>
                <a:latin typeface="+mn-ea"/>
              </a:rPr>
              <a:t>様式「新型コロナウイルスうつらない、うつさない」</a:t>
            </a:r>
          </a:p>
          <a:p>
            <a:pPr marL="288000" algn="just">
              <a:lnSpc>
                <a:spcPct val="100000"/>
              </a:lnSpc>
              <a:spcBef>
                <a:spcPts val="1200"/>
              </a:spcBef>
            </a:pPr>
            <a:r>
              <a:rPr lang="ja-JP" altLang="en-US" sz="2400" u="sng" dirty="0" smtClean="0">
                <a:latin typeface="+mn-ea"/>
              </a:rPr>
              <a:t>エアロゾルの吸入を防止するため、施設・事業所内の換気を徹底するよう協力要請</a:t>
            </a:r>
            <a:endParaRPr lang="en-US" altLang="ja-JP" sz="2400" u="sng" dirty="0" smtClean="0">
              <a:latin typeface="+mn-ea"/>
            </a:endParaRPr>
          </a:p>
          <a:p>
            <a:pPr marL="288000" algn="just">
              <a:lnSpc>
                <a:spcPct val="100000"/>
              </a:lnSpc>
              <a:spcBef>
                <a:spcPts val="1200"/>
              </a:spcBef>
            </a:pPr>
            <a:r>
              <a:rPr lang="ja-JP" altLang="en-US" sz="2400" dirty="0" smtClean="0">
                <a:latin typeface="+mn-ea"/>
              </a:rPr>
              <a:t>飲食店</a:t>
            </a:r>
            <a:r>
              <a:rPr lang="ja-JP" altLang="en-US" sz="2400" dirty="0">
                <a:latin typeface="+mn-ea"/>
              </a:rPr>
              <a:t>における感染拡大防止を図るため、「かがわ安心</a:t>
            </a:r>
            <a:r>
              <a:rPr lang="ja-JP" altLang="en-US" sz="2400" dirty="0" smtClean="0">
                <a:latin typeface="+mn-ea"/>
              </a:rPr>
              <a:t>飲食店認証</a:t>
            </a:r>
            <a:r>
              <a:rPr lang="ja-JP" altLang="en-US" sz="2400" dirty="0">
                <a:latin typeface="+mn-ea"/>
              </a:rPr>
              <a:t>制度」の認証をとるよう</a:t>
            </a:r>
            <a:r>
              <a:rPr lang="ja-JP" altLang="en-US" sz="2400" dirty="0" smtClean="0">
                <a:latin typeface="+mn-ea"/>
              </a:rPr>
              <a:t>協力要請</a:t>
            </a:r>
            <a:endParaRPr lang="ja-JP" altLang="en-US" sz="2400" dirty="0">
              <a:latin typeface="+mn-ea"/>
            </a:endParaRPr>
          </a:p>
          <a:p>
            <a:pPr marL="288000" algn="just">
              <a:lnSpc>
                <a:spcPct val="100000"/>
              </a:lnSpc>
              <a:spcBef>
                <a:spcPts val="1200"/>
              </a:spcBef>
            </a:pPr>
            <a:r>
              <a:rPr lang="ja-JP" altLang="en-US" sz="2400" dirty="0" smtClean="0">
                <a:latin typeface="+mn-ea"/>
              </a:rPr>
              <a:t>在宅</a:t>
            </a:r>
            <a:r>
              <a:rPr lang="ja-JP" altLang="en-US" sz="2400" dirty="0">
                <a:latin typeface="+mn-ea"/>
              </a:rPr>
              <a:t>勤務（テレワーク）、時差出勤、自転車通勤等、人との接触を低減する取組みを推進するよう</a:t>
            </a:r>
            <a:r>
              <a:rPr lang="ja-JP" altLang="en-US" sz="2400" dirty="0" smtClean="0">
                <a:latin typeface="+mn-ea"/>
              </a:rPr>
              <a:t>協力要請</a:t>
            </a:r>
            <a:endParaRPr lang="ja-JP" altLang="en-US" sz="1900" b="1" dirty="0" smtClean="0">
              <a:latin typeface="+mn-ea"/>
            </a:endParaRPr>
          </a:p>
          <a:p>
            <a:pPr marL="0" indent="0">
              <a:lnSpc>
                <a:spcPts val="2200"/>
              </a:lnSpc>
              <a:spcBef>
                <a:spcPts val="300"/>
              </a:spcBef>
              <a:buNone/>
            </a:pPr>
            <a:endParaRPr lang="en-US" altLang="ja-JP" sz="1900" b="1" dirty="0" smtClean="0">
              <a:latin typeface="+mn-ea"/>
            </a:endParaRP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smtClean="0">
                <a:ea typeface="+mn-ea"/>
              </a:rPr>
              <a:t>２ 事業者への協力要請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4</a:t>
            </a:fld>
            <a:endParaRPr kumimoji="1" lang="ja-JP" altLang="en-US" sz="1800" b="1" dirty="0">
              <a:solidFill>
                <a:schemeClr val="tx1"/>
              </a:solidFill>
            </a:endParaRPr>
          </a:p>
        </p:txBody>
      </p:sp>
    </p:spTree>
    <p:extLst>
      <p:ext uri="{BB962C8B-B14F-4D97-AF65-F5344CB8AC3E}">
        <p14:creationId xmlns:p14="http://schemas.microsoft.com/office/powerpoint/2010/main" val="485736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0"/>
            <a:ext cx="11880000" cy="2479055"/>
          </a:xfrm>
          <a:ln w="57150">
            <a:solidFill>
              <a:srgbClr val="FFC000"/>
            </a:solidFill>
          </a:ln>
        </p:spPr>
        <p:txBody>
          <a:bodyPr tIns="180000" anchor="t" anchorCtr="0">
            <a:normAutofit/>
          </a:bodyPr>
          <a:lstStyle/>
          <a:p>
            <a:pPr marL="288000" algn="just">
              <a:lnSpc>
                <a:spcPct val="100000"/>
              </a:lnSpc>
              <a:spcBef>
                <a:spcPts val="1200"/>
              </a:spcBef>
            </a:pPr>
            <a:r>
              <a:rPr lang="ja-JP" altLang="en-US" sz="2400" dirty="0">
                <a:latin typeface="+mn-ea"/>
              </a:rPr>
              <a:t>事業所に関係する方が感染した際には、保健所の調査に協力するよう協力</a:t>
            </a:r>
            <a:r>
              <a:rPr lang="ja-JP" altLang="en-US" sz="2400" dirty="0" smtClean="0">
                <a:latin typeface="+mn-ea"/>
              </a:rPr>
              <a:t>要請</a:t>
            </a:r>
            <a:endParaRPr lang="en-US" altLang="ja-JP" sz="2400" dirty="0" smtClean="0">
              <a:latin typeface="+mn-ea"/>
            </a:endParaRPr>
          </a:p>
          <a:p>
            <a:pPr marL="288000" algn="just">
              <a:lnSpc>
                <a:spcPct val="100000"/>
              </a:lnSpc>
              <a:spcBef>
                <a:spcPts val="1200"/>
              </a:spcBef>
            </a:pPr>
            <a:r>
              <a:rPr lang="ja-JP" altLang="en-US" sz="2400" dirty="0" smtClean="0">
                <a:latin typeface="+mn-ea"/>
              </a:rPr>
              <a:t>同一グループの同一テーブルでの５人以上の会食を避けるよう協力要請（</a:t>
            </a:r>
            <a:r>
              <a:rPr lang="ja-JP" altLang="en-US" sz="2400" dirty="0">
                <a:latin typeface="+mn-ea"/>
              </a:rPr>
              <a:t>「かがわ安心飲食認証店」を除く</a:t>
            </a:r>
            <a:r>
              <a:rPr lang="ja-JP" altLang="en-US" sz="2400" dirty="0" smtClean="0">
                <a:latin typeface="+mn-ea"/>
              </a:rPr>
              <a:t>）</a:t>
            </a:r>
            <a:endParaRPr lang="ja-JP" altLang="en-US" sz="2400" dirty="0">
              <a:latin typeface="+mn-ea"/>
            </a:endParaRPr>
          </a:p>
          <a:p>
            <a:pPr marL="288000" algn="just">
              <a:lnSpc>
                <a:spcPct val="100000"/>
              </a:lnSpc>
              <a:spcBef>
                <a:spcPts val="1200"/>
              </a:spcBef>
            </a:pPr>
            <a:r>
              <a:rPr lang="ja-JP" altLang="en-US" sz="2400" dirty="0" smtClean="0">
                <a:latin typeface="+mn-ea"/>
              </a:rPr>
              <a:t>クラスター発生等の事態に備え、事業の継続あるいは早期復旧を可能とするため、</a:t>
            </a:r>
            <a:r>
              <a:rPr lang="ja-JP" altLang="en-US" sz="2400" spc="-40" dirty="0" smtClean="0">
                <a:latin typeface="+mn-ea"/>
              </a:rPr>
              <a:t>事業継続計画（ＢＣＰ）を再確認（未策定の場合は、早急に策定）するよう協力要請</a:t>
            </a:r>
            <a:endParaRPr lang="en-US" altLang="ja-JP" sz="2400" b="1" spc="-40" dirty="0" smtClean="0">
              <a:latin typeface="+mn-ea"/>
            </a:endParaRP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smtClean="0">
                <a:ea typeface="+mn-ea"/>
              </a:rPr>
              <a:t>２ 事業者への協力要請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5</a:t>
            </a:fld>
            <a:endParaRPr kumimoji="1" lang="ja-JP" altLang="en-US" sz="1800" b="1" dirty="0">
              <a:solidFill>
                <a:schemeClr val="tx1"/>
              </a:solidFill>
            </a:endParaRPr>
          </a:p>
        </p:txBody>
      </p:sp>
      <p:sp>
        <p:nvSpPr>
          <p:cNvPr id="5" name="コンテンツ プレースホルダー 2"/>
          <p:cNvSpPr txBox="1">
            <a:spLocks/>
          </p:cNvSpPr>
          <p:nvPr/>
        </p:nvSpPr>
        <p:spPr>
          <a:xfrm>
            <a:off x="157570" y="4006392"/>
            <a:ext cx="11880000" cy="2321709"/>
          </a:xfrm>
          <a:prstGeom prst="rect">
            <a:avLst/>
          </a:prstGeom>
          <a:ln w="57150">
            <a:solidFill>
              <a:srgbClr val="FFC000"/>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spcBef>
                <a:spcPts val="0"/>
              </a:spcBef>
            </a:pPr>
            <a:r>
              <a:rPr lang="ja-JP" altLang="en-US" sz="2400" dirty="0" smtClean="0">
                <a:latin typeface="+mn-ea"/>
              </a:rPr>
              <a:t>イベント等の開催については、国の基本的対処方針やイベント等の開催に係る留意事項（各種通知）等を踏まえ、規模要件等に沿って開催するよう協力要請</a:t>
            </a:r>
          </a:p>
          <a:p>
            <a:pPr marL="288000" indent="0" algn="just">
              <a:lnSpc>
                <a:spcPct val="100000"/>
              </a:lnSpc>
              <a:spcBef>
                <a:spcPts val="600"/>
              </a:spcBef>
              <a:buFont typeface="Arial" panose="020B0604020202020204" pitchFamily="34" charset="0"/>
              <a:buNone/>
            </a:pPr>
            <a:r>
              <a:rPr lang="ja-JP" altLang="en-US" sz="2400" dirty="0" smtClean="0">
                <a:latin typeface="+mn-ea"/>
              </a:rPr>
              <a:t>また、「新しい生活様式」や業種別ガイドライン等に基づく必要な感染防止策を講じるよう協力要請</a:t>
            </a:r>
          </a:p>
          <a:p>
            <a:pPr marL="288000" indent="0" algn="just">
              <a:lnSpc>
                <a:spcPct val="100000"/>
              </a:lnSpc>
              <a:spcBef>
                <a:spcPts val="600"/>
              </a:spcBef>
              <a:buFont typeface="Arial" panose="020B0604020202020204" pitchFamily="34" charset="0"/>
              <a:buNone/>
            </a:pPr>
            <a:r>
              <a:rPr lang="ja-JP" altLang="en-US" sz="2400" dirty="0" smtClean="0">
                <a:latin typeface="+mn-ea"/>
              </a:rPr>
              <a:t>　</a:t>
            </a:r>
            <a:r>
              <a:rPr lang="en-US" altLang="ja-JP" sz="2400" b="1" dirty="0" smtClean="0">
                <a:solidFill>
                  <a:schemeClr val="accent6">
                    <a:lumMod val="75000"/>
                  </a:schemeClr>
                </a:solidFill>
                <a:latin typeface="+mn-ea"/>
              </a:rPr>
              <a:t>【</a:t>
            </a:r>
            <a:r>
              <a:rPr lang="ja-JP" altLang="en-US" sz="2400" b="1" dirty="0" smtClean="0">
                <a:solidFill>
                  <a:schemeClr val="accent6">
                    <a:lumMod val="75000"/>
                  </a:schemeClr>
                </a:solidFill>
                <a:latin typeface="+mn-ea"/>
              </a:rPr>
              <a:t>別添８</a:t>
            </a:r>
            <a:r>
              <a:rPr lang="en-US" altLang="ja-JP" sz="2400" b="1" dirty="0" smtClean="0">
                <a:solidFill>
                  <a:schemeClr val="accent6">
                    <a:lumMod val="75000"/>
                  </a:schemeClr>
                </a:solidFill>
                <a:latin typeface="+mn-ea"/>
              </a:rPr>
              <a:t>】</a:t>
            </a:r>
            <a:r>
              <a:rPr lang="ja-JP" altLang="en-US" sz="2400" b="1" dirty="0" smtClean="0">
                <a:solidFill>
                  <a:schemeClr val="accent6">
                    <a:lumMod val="75000"/>
                  </a:schemeClr>
                </a:solidFill>
                <a:latin typeface="+mn-ea"/>
              </a:rPr>
              <a:t>：イベント等の開催に係る留意事項</a:t>
            </a:r>
            <a:endParaRPr lang="ja-JP" altLang="en-US" sz="2400" b="1" dirty="0" smtClean="0">
              <a:latin typeface="+mn-ea"/>
            </a:endParaRPr>
          </a:p>
          <a:p>
            <a:pPr marL="0" indent="0">
              <a:lnSpc>
                <a:spcPts val="2200"/>
              </a:lnSpc>
              <a:spcBef>
                <a:spcPts val="300"/>
              </a:spcBef>
              <a:buFont typeface="Arial" panose="020B0604020202020204" pitchFamily="34" charset="0"/>
              <a:buNone/>
            </a:pPr>
            <a:endParaRPr lang="en-US" altLang="ja-JP" sz="1900" b="1" dirty="0" smtClean="0">
              <a:latin typeface="+mn-ea"/>
            </a:endParaRPr>
          </a:p>
        </p:txBody>
      </p:sp>
      <p:sp>
        <p:nvSpPr>
          <p:cNvPr id="6" name="タイトル 1"/>
          <p:cNvSpPr txBox="1">
            <a:spLocks/>
          </p:cNvSpPr>
          <p:nvPr/>
        </p:nvSpPr>
        <p:spPr>
          <a:xfrm>
            <a:off x="68865" y="3366511"/>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３ イベント等の開催</a:t>
            </a:r>
            <a:r>
              <a:rPr lang="ja-JP" altLang="en-US" sz="2000" spc="-50" dirty="0">
                <a:latin typeface="+mn-ea"/>
              </a:rPr>
              <a:t>（法第</a:t>
            </a:r>
            <a:r>
              <a:rPr lang="en-US" altLang="ja-JP" sz="2000" spc="-50" dirty="0">
                <a:latin typeface="+mn-ea"/>
              </a:rPr>
              <a:t>24</a:t>
            </a:r>
            <a:r>
              <a:rPr lang="ja-JP" altLang="en-US" sz="2000" spc="-50" dirty="0">
                <a:latin typeface="+mn-ea"/>
              </a:rPr>
              <a:t>条第９項）</a:t>
            </a:r>
            <a:endParaRPr lang="ja-JP" altLang="en-US" sz="2000" dirty="0">
              <a:ea typeface="+mn-ea"/>
            </a:endParaRPr>
          </a:p>
        </p:txBody>
      </p:sp>
    </p:spTree>
    <p:extLst>
      <p:ext uri="{BB962C8B-B14F-4D97-AF65-F5344CB8AC3E}">
        <p14:creationId xmlns:p14="http://schemas.microsoft.com/office/powerpoint/2010/main" val="2791045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6</a:t>
            </a:fld>
            <a:endParaRPr kumimoji="1" lang="ja-JP" altLang="en-US" sz="1800" b="1" dirty="0">
              <a:solidFill>
                <a:schemeClr val="tx1"/>
              </a:solidFill>
            </a:endParaRPr>
          </a:p>
        </p:txBody>
      </p:sp>
      <p:sp>
        <p:nvSpPr>
          <p:cNvPr id="5" name="コンテンツ プレースホルダー 2"/>
          <p:cNvSpPr txBox="1">
            <a:spLocks/>
          </p:cNvSpPr>
          <p:nvPr/>
        </p:nvSpPr>
        <p:spPr>
          <a:xfrm>
            <a:off x="156000" y="685738"/>
            <a:ext cx="11880000" cy="1180770"/>
          </a:xfrm>
          <a:prstGeom prst="rect">
            <a:avLst/>
          </a:prstGeom>
          <a:ln w="57150">
            <a:solidFill>
              <a:srgbClr val="FFC000"/>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pPr>
            <a:r>
              <a:rPr lang="ja-JP" altLang="en-US" sz="2400" dirty="0">
                <a:latin typeface="+mn-ea"/>
              </a:rPr>
              <a:t>適切な感染防止</a:t>
            </a:r>
            <a:r>
              <a:rPr lang="ja-JP" altLang="en-US" sz="2400" dirty="0" smtClean="0">
                <a:latin typeface="+mn-ea"/>
              </a:rPr>
              <a:t>策の徹底を図り、開園・開館</a:t>
            </a:r>
            <a:endParaRPr lang="en-US" altLang="ja-JP" sz="2400" dirty="0" smtClean="0">
              <a:latin typeface="+mn-ea"/>
            </a:endParaRPr>
          </a:p>
          <a:p>
            <a:pPr marL="288000" algn="just">
              <a:lnSpc>
                <a:spcPct val="100000"/>
              </a:lnSpc>
            </a:pPr>
            <a:r>
              <a:rPr lang="ja-JP" altLang="en-US" sz="2400" dirty="0" smtClean="0">
                <a:latin typeface="+mn-ea"/>
              </a:rPr>
              <a:t>県主催の行事・イベントについても、適切な感染防止策の徹底を図った上で実施</a:t>
            </a:r>
            <a:endParaRPr lang="ja-JP" altLang="en-US" sz="2400" b="1" dirty="0" smtClean="0">
              <a:latin typeface="+mn-ea"/>
            </a:endParaRPr>
          </a:p>
          <a:p>
            <a:pPr marL="0" indent="0">
              <a:lnSpc>
                <a:spcPts val="2200"/>
              </a:lnSpc>
              <a:spcBef>
                <a:spcPts val="300"/>
              </a:spcBef>
              <a:buFont typeface="Arial" panose="020B0604020202020204" pitchFamily="34" charset="0"/>
              <a:buNone/>
            </a:pPr>
            <a:endParaRPr lang="en-US" altLang="ja-JP" sz="1900" b="1" dirty="0" smtClean="0">
              <a:latin typeface="+mn-ea"/>
            </a:endParaRPr>
          </a:p>
        </p:txBody>
      </p:sp>
      <p:sp>
        <p:nvSpPr>
          <p:cNvPr id="6" name="タイトル 1"/>
          <p:cNvSpPr txBox="1">
            <a:spLocks/>
          </p:cNvSpPr>
          <p:nvPr/>
        </p:nvSpPr>
        <p:spPr>
          <a:xfrm>
            <a:off x="72110" y="34654"/>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４ 県有施設等における対応</a:t>
            </a:r>
            <a:endParaRPr lang="ja-JP" altLang="en-US" sz="2000" dirty="0">
              <a:ea typeface="+mn-ea"/>
            </a:endParaRPr>
          </a:p>
        </p:txBody>
      </p:sp>
      <p:sp>
        <p:nvSpPr>
          <p:cNvPr id="10" name="コンテンツ プレースホルダー 2"/>
          <p:cNvSpPr>
            <a:spLocks noGrp="1"/>
          </p:cNvSpPr>
          <p:nvPr>
            <p:ph idx="1"/>
          </p:nvPr>
        </p:nvSpPr>
        <p:spPr>
          <a:xfrm>
            <a:off x="156000" y="2931933"/>
            <a:ext cx="11880000" cy="3402882"/>
          </a:xfrm>
          <a:ln w="57150">
            <a:solidFill>
              <a:srgbClr val="FFC000"/>
            </a:solidFill>
          </a:ln>
        </p:spPr>
        <p:txBody>
          <a:bodyPr tIns="180000" anchor="t" anchorCtr="0">
            <a:normAutofit/>
          </a:bodyPr>
          <a:lstStyle/>
          <a:p>
            <a:pPr marL="288000" indent="-230400" algn="just">
              <a:lnSpc>
                <a:spcPct val="100000"/>
              </a:lnSpc>
            </a:pPr>
            <a:r>
              <a:rPr lang="ja-JP" altLang="en-US" sz="2400" dirty="0" smtClean="0">
                <a:latin typeface="+mn-ea"/>
              </a:rPr>
              <a:t>児童福祉施設等、高齢者施設等、医療機関、事業所などのクラスター防止対策を進める。</a:t>
            </a:r>
            <a:endParaRPr lang="en-US" altLang="ja-JP" sz="2400" dirty="0" smtClean="0">
              <a:latin typeface="+mn-ea"/>
            </a:endParaRPr>
          </a:p>
          <a:p>
            <a:pPr marL="288000" indent="-230400" algn="just">
              <a:lnSpc>
                <a:spcPct val="100000"/>
              </a:lnSpc>
            </a:pPr>
            <a:r>
              <a:rPr lang="ja-JP" altLang="en-US" sz="2400" dirty="0" smtClean="0">
                <a:latin typeface="+mn-ea"/>
              </a:rPr>
              <a:t>学校における感染防止対策を進める。</a:t>
            </a:r>
            <a:endParaRPr lang="en-US" altLang="ja-JP" sz="2400" dirty="0" smtClean="0">
              <a:latin typeface="+mn-ea"/>
            </a:endParaRPr>
          </a:p>
          <a:p>
            <a:pPr marL="288000" indent="-230400" algn="just">
              <a:lnSpc>
                <a:spcPct val="100000"/>
              </a:lnSpc>
            </a:pPr>
            <a:r>
              <a:rPr lang="ja-JP" altLang="en-US" sz="2400" dirty="0" smtClean="0">
                <a:latin typeface="+mn-ea"/>
              </a:rPr>
              <a:t>ワクチン</a:t>
            </a:r>
            <a:r>
              <a:rPr lang="ja-JP" altLang="en-US" sz="2400" dirty="0">
                <a:latin typeface="+mn-ea"/>
              </a:rPr>
              <a:t>接種の円滑な実施に向けて、各市町、医療機関、関係団体等と緊密に連携して取り組む。</a:t>
            </a:r>
          </a:p>
          <a:p>
            <a:pPr marL="288000" indent="-230400" algn="just">
              <a:lnSpc>
                <a:spcPct val="100000"/>
              </a:lnSpc>
            </a:pPr>
            <a:r>
              <a:rPr lang="ja-JP" altLang="en-US" sz="2400" dirty="0" smtClean="0">
                <a:latin typeface="+mn-ea"/>
              </a:rPr>
              <a:t>県</a:t>
            </a:r>
            <a:r>
              <a:rPr lang="ja-JP" altLang="en-US" sz="2400" dirty="0">
                <a:latin typeface="+mn-ea"/>
              </a:rPr>
              <a:t>職員について、時差出勤や在宅勤務の活用により接触機会の低減に取り組む</a:t>
            </a:r>
            <a:r>
              <a:rPr lang="ja-JP" altLang="en-US" sz="2400" dirty="0" smtClean="0">
                <a:latin typeface="+mn-ea"/>
              </a:rPr>
              <a:t>。</a:t>
            </a:r>
            <a:endParaRPr lang="en-US" altLang="ja-JP" sz="2400" dirty="0" smtClean="0">
              <a:latin typeface="+mn-ea"/>
            </a:endParaRPr>
          </a:p>
          <a:p>
            <a:pPr marL="288000" indent="-230400" algn="just">
              <a:lnSpc>
                <a:spcPct val="100000"/>
              </a:lnSpc>
            </a:pPr>
            <a:r>
              <a:rPr lang="ja-JP" altLang="en-US" sz="2400" dirty="0">
                <a:latin typeface="+mn-ea"/>
              </a:rPr>
              <a:t>オミクロン株の特徴を</a:t>
            </a:r>
            <a:r>
              <a:rPr lang="ja-JP" altLang="en-US" sz="2400" dirty="0" smtClean="0">
                <a:latin typeface="+mn-ea"/>
              </a:rPr>
              <a:t>踏まえた感染防止策を講じる。</a:t>
            </a:r>
            <a:endParaRPr lang="ja-JP" altLang="en-US" sz="2400" dirty="0">
              <a:latin typeface="+mn-ea"/>
            </a:endParaRPr>
          </a:p>
          <a:p>
            <a:pPr marL="288000" indent="-230400">
              <a:lnSpc>
                <a:spcPct val="100000"/>
              </a:lnSpc>
              <a:spcBef>
                <a:spcPts val="1200"/>
              </a:spcBef>
            </a:pPr>
            <a:endParaRPr lang="en-US" altLang="ja-JP" sz="20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smtClean="0">
              <a:latin typeface="+mn-ea"/>
            </a:endParaRPr>
          </a:p>
        </p:txBody>
      </p:sp>
      <p:sp>
        <p:nvSpPr>
          <p:cNvPr id="11" name="タイトル 1"/>
          <p:cNvSpPr>
            <a:spLocks noGrp="1"/>
          </p:cNvSpPr>
          <p:nvPr>
            <p:ph type="title"/>
          </p:nvPr>
        </p:nvSpPr>
        <p:spPr>
          <a:xfrm>
            <a:off x="76722" y="2280849"/>
            <a:ext cx="12038556" cy="641847"/>
          </a:xfrm>
        </p:spPr>
        <p:txBody>
          <a:bodyPr>
            <a:normAutofit/>
          </a:bodyPr>
          <a:lstStyle/>
          <a:p>
            <a:r>
              <a:rPr kumimoji="1" lang="ja-JP" altLang="en-US" sz="3200" b="1" dirty="0" smtClean="0">
                <a:ea typeface="+mn-ea"/>
              </a:rPr>
              <a:t>５ 県の対応</a:t>
            </a:r>
            <a:endParaRPr kumimoji="1" lang="ja-JP" altLang="en-US" sz="2000" dirty="0">
              <a:ea typeface="+mn-ea"/>
            </a:endParaRPr>
          </a:p>
        </p:txBody>
      </p:sp>
    </p:spTree>
    <p:extLst>
      <p:ext uri="{BB962C8B-B14F-4D97-AF65-F5344CB8AC3E}">
        <p14:creationId xmlns:p14="http://schemas.microsoft.com/office/powerpoint/2010/main" val="199040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1351</TotalTime>
  <Words>1031</Words>
  <Application>Microsoft Office PowerPoint</Application>
  <PresentationFormat>ワイド画面</PresentationFormat>
  <Paragraphs>61</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vt:lpstr>
      <vt:lpstr>游ゴシック Light</vt:lpstr>
      <vt:lpstr>Arial</vt:lpstr>
      <vt:lpstr>Office テーマ</vt:lpstr>
      <vt:lpstr>PowerPoint プレゼンテーション</vt:lpstr>
      <vt:lpstr>１ 県民への協力要請 ① （法第24条第９項）</vt:lpstr>
      <vt:lpstr>１ 県民への協力要請 ② （法第24条第９項）</vt:lpstr>
      <vt:lpstr>２ 事業者への協力要請 ① （法第24条第９項）</vt:lpstr>
      <vt:lpstr>２ 事業者への協力要請 ② （法第24条第９項）</vt:lpstr>
      <vt:lpstr>５ 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205</cp:revision>
  <cp:lastPrinted>2022-07-13T23:29:04Z</cp:lastPrinted>
  <dcterms:created xsi:type="dcterms:W3CDTF">2021-08-17T00:03:18Z</dcterms:created>
  <dcterms:modified xsi:type="dcterms:W3CDTF">2022-07-14T09:42:00Z</dcterms:modified>
</cp:coreProperties>
</file>