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2" r:id="rId3"/>
    <p:sldId id="305" r:id="rId4"/>
    <p:sldId id="259" r:id="rId5"/>
    <p:sldId id="303" r:id="rId6"/>
    <p:sldId id="269" r:id="rId7"/>
    <p:sldId id="304" r:id="rId8"/>
    <p:sldId id="263"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6"/>
            <a:ext cx="2949575" cy="498475"/>
          </a:xfrm>
          <a:prstGeom prst="rect">
            <a:avLst/>
          </a:prstGeom>
        </p:spPr>
        <p:txBody>
          <a:bodyPr vert="horz" lIns="91386" tIns="45694" rIns="91386" bIns="4569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5" y="6"/>
            <a:ext cx="2949575" cy="498475"/>
          </a:xfrm>
          <a:prstGeom prst="rect">
            <a:avLst/>
          </a:prstGeom>
        </p:spPr>
        <p:txBody>
          <a:bodyPr vert="horz" lIns="91386" tIns="45694" rIns="91386" bIns="45694" rtlCol="0"/>
          <a:lstStyle>
            <a:lvl1pPr algn="r">
              <a:defRPr sz="1200"/>
            </a:lvl1pPr>
          </a:lstStyle>
          <a:p>
            <a:fld id="{3E2ACBEF-F1B4-4B0D-84C7-2F4D6ECB6EA9}" type="datetimeFigureOut">
              <a:rPr kumimoji="1" lang="ja-JP" altLang="en-US" smtClean="0"/>
              <a:t>2022/8/25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386" tIns="45694" rIns="91386" bIns="45694" rtlCol="0" anchor="ctr"/>
          <a:lstStyle/>
          <a:p>
            <a:endParaRPr lang="ja-JP" altLang="en-US"/>
          </a:p>
        </p:txBody>
      </p:sp>
      <p:sp>
        <p:nvSpPr>
          <p:cNvPr id="5" name="ノート プレースホルダー 4"/>
          <p:cNvSpPr>
            <a:spLocks noGrp="1"/>
          </p:cNvSpPr>
          <p:nvPr>
            <p:ph type="body" sz="quarter" idx="3"/>
          </p:nvPr>
        </p:nvSpPr>
        <p:spPr>
          <a:xfrm>
            <a:off x="681040" y="4783143"/>
            <a:ext cx="5445125" cy="3913187"/>
          </a:xfrm>
          <a:prstGeom prst="rect">
            <a:avLst/>
          </a:prstGeom>
        </p:spPr>
        <p:txBody>
          <a:bodyPr vert="horz" lIns="91386" tIns="45694" rIns="91386" bIns="4569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7" y="9440870"/>
            <a:ext cx="2949575" cy="498475"/>
          </a:xfrm>
          <a:prstGeom prst="rect">
            <a:avLst/>
          </a:prstGeom>
        </p:spPr>
        <p:txBody>
          <a:bodyPr vert="horz" lIns="91386" tIns="45694" rIns="91386" bIns="4569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5" y="9440870"/>
            <a:ext cx="2949575" cy="498475"/>
          </a:xfrm>
          <a:prstGeom prst="rect">
            <a:avLst/>
          </a:prstGeom>
        </p:spPr>
        <p:txBody>
          <a:bodyPr vert="horz" lIns="91386" tIns="45694" rIns="91386" bIns="45694" rtlCol="0" anchor="b"/>
          <a:lstStyle>
            <a:lvl1pPr algn="r">
              <a:defRPr sz="1200"/>
            </a:lvl1pPr>
          </a:lstStyle>
          <a:p>
            <a:fld id="{E7800B9B-184E-4B05-A5AD-C7C47D2597A0}" type="slidenum">
              <a:rPr kumimoji="1" lang="ja-JP" altLang="en-US" smtClean="0"/>
              <a:t>‹#›</a:t>
            </a:fld>
            <a:endParaRPr kumimoji="1" lang="ja-JP" altLang="en-US"/>
          </a:p>
        </p:txBody>
      </p:sp>
    </p:spTree>
    <p:extLst>
      <p:ext uri="{BB962C8B-B14F-4D97-AF65-F5344CB8AC3E}">
        <p14:creationId xmlns:p14="http://schemas.microsoft.com/office/powerpoint/2010/main" val="24828207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B601C1F-CA16-4120-BEAE-14CE62089730}" type="datetime1">
              <a:rPr kumimoji="1" lang="ja-JP" altLang="en-US" smtClean="0"/>
              <a:t>2022/8/25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07957797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64086CB-DB7A-4C70-BABA-71F043435EE7}" type="datetime1">
              <a:rPr kumimoji="1" lang="ja-JP" altLang="en-US" smtClean="0"/>
              <a:t>2022/8/25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3778269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873D95-3F87-44C9-8252-CF78B77AD028}" type="datetime1">
              <a:rPr kumimoji="1" lang="ja-JP" altLang="en-US" smtClean="0"/>
              <a:t>2022/8/25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312601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18222E-1149-4D72-B286-06FC36A23379}" type="datetime1">
              <a:rPr kumimoji="1" lang="ja-JP" altLang="en-US" smtClean="0"/>
              <a:t>2022/8/25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387578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E611C31-6815-45BD-BA54-F9475A760360}" type="datetime1">
              <a:rPr kumimoji="1" lang="ja-JP" altLang="en-US" smtClean="0"/>
              <a:t>2022/8/25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81128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E003203-3F9C-419F-A0D7-37DB2CF8C2AE}" type="datetime1">
              <a:rPr kumimoji="1" lang="ja-JP" altLang="en-US" smtClean="0"/>
              <a:t>2022/8/25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072052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74DEB52-F312-411B-B855-5CC35E08A6CF}" type="datetime1">
              <a:rPr kumimoji="1" lang="ja-JP" altLang="en-US" smtClean="0"/>
              <a:t>2022/8/25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442635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9401787-EAED-4930-96B1-93FF9A7F42DE}" type="datetime1">
              <a:rPr kumimoji="1" lang="ja-JP" altLang="en-US" smtClean="0"/>
              <a:t>2022/8/25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95846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AF4DA80-DF48-499D-8C7F-77772F91664F}" type="datetime1">
              <a:rPr kumimoji="1" lang="ja-JP" altLang="en-US" smtClean="0"/>
              <a:t>2022/8/25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77154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23C3029-6180-48D2-ADB5-94E643157368}" type="datetime1">
              <a:rPr kumimoji="1" lang="ja-JP" altLang="en-US" smtClean="0"/>
              <a:t>2022/8/25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757913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A5DAE61-556A-4CC9-AC87-C37AD6BEBDB2}" type="datetime1">
              <a:rPr kumimoji="1" lang="ja-JP" altLang="en-US" smtClean="0"/>
              <a:t>2022/8/25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866855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84EBF-5613-43E1-B654-EC58A79D9F86}" type="datetime1">
              <a:rPr kumimoji="1" lang="ja-JP" altLang="en-US" smtClean="0"/>
              <a:t>2022/8/25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077530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30909" y="110834"/>
            <a:ext cx="11700000" cy="3399127"/>
          </a:xfrm>
          <a:solidFill>
            <a:schemeClr val="accent6"/>
          </a:solidFill>
        </p:spPr>
        <p:txBody>
          <a:bodyPr wrap="none" anchor="ctr">
            <a:normAutofit/>
          </a:bodyPr>
          <a:lstStyle/>
          <a:p>
            <a:pPr>
              <a:lnSpc>
                <a:spcPct val="100000"/>
              </a:lnSpc>
            </a:pPr>
            <a:r>
              <a:rPr kumimoji="1" lang="en-US" altLang="ja-JP" sz="3600" b="1" dirty="0" smtClean="0">
                <a:solidFill>
                  <a:schemeClr val="bg1"/>
                </a:solidFill>
                <a:latin typeface="+mn-ea"/>
                <a:ea typeface="+mn-ea"/>
              </a:rPr>
              <a:t/>
            </a:r>
            <a:br>
              <a:rPr kumimoji="1" lang="en-US" altLang="ja-JP" sz="3600" b="1" dirty="0" smtClean="0">
                <a:solidFill>
                  <a:schemeClr val="bg1"/>
                </a:solidFill>
                <a:latin typeface="+mn-ea"/>
                <a:ea typeface="+mn-ea"/>
              </a:rPr>
            </a:br>
            <a:r>
              <a:rPr kumimoji="1" lang="ja-JP" altLang="en-US" sz="8000" b="1" dirty="0" smtClean="0">
                <a:solidFill>
                  <a:srgbClr val="FFFF00"/>
                </a:solidFill>
                <a:effectLst>
                  <a:outerShdw blurRad="38100" dist="38100" dir="2700000" algn="tl">
                    <a:srgbClr val="000000">
                      <a:alpha val="43137"/>
                    </a:srgbClr>
                  </a:outerShdw>
                </a:effectLst>
                <a:latin typeface="+mn-ea"/>
                <a:ea typeface="+mn-ea"/>
              </a:rPr>
              <a:t>香川県</a:t>
            </a:r>
            <a:r>
              <a:rPr kumimoji="1" lang="en-US" altLang="ja-JP" sz="8000" b="1" dirty="0" smtClean="0">
                <a:solidFill>
                  <a:srgbClr val="FFFF00"/>
                </a:solidFill>
                <a:effectLst>
                  <a:outerShdw blurRad="38100" dist="38100" dir="2700000" algn="tl">
                    <a:srgbClr val="000000">
                      <a:alpha val="43137"/>
                    </a:srgbClr>
                  </a:outerShdw>
                </a:effectLst>
                <a:latin typeface="+mn-ea"/>
                <a:ea typeface="+mn-ea"/>
              </a:rPr>
              <a:t/>
            </a:r>
            <a:br>
              <a:rPr kumimoji="1" lang="en-US" altLang="ja-JP" sz="8000" b="1" dirty="0" smtClean="0">
                <a:solidFill>
                  <a:srgbClr val="FFFF00"/>
                </a:solidFill>
                <a:effectLst>
                  <a:outerShdw blurRad="38100" dist="38100" dir="2700000" algn="tl">
                    <a:srgbClr val="000000">
                      <a:alpha val="43137"/>
                    </a:srgbClr>
                  </a:outerShdw>
                </a:effectLst>
                <a:latin typeface="+mn-ea"/>
                <a:ea typeface="+mn-ea"/>
              </a:rPr>
            </a:br>
            <a:r>
              <a:rPr kumimoji="1" lang="ja-JP" altLang="en-US" sz="8000" b="1" spc="-550" dirty="0" smtClean="0">
                <a:solidFill>
                  <a:srgbClr val="FFFF00"/>
                </a:solidFill>
                <a:effectLst>
                  <a:outerShdw blurRad="38100" dist="38100" dir="2700000" algn="tl">
                    <a:srgbClr val="000000">
                      <a:alpha val="43137"/>
                    </a:srgbClr>
                  </a:outerShdw>
                </a:effectLst>
                <a:latin typeface="+mn-ea"/>
                <a:ea typeface="+mn-ea"/>
              </a:rPr>
              <a:t>ＢＡ</a:t>
            </a:r>
            <a:r>
              <a:rPr kumimoji="1" lang="en-US" altLang="ja-JP" sz="8000" b="1" spc="-550" dirty="0" smtClean="0">
                <a:solidFill>
                  <a:srgbClr val="FFFF00"/>
                </a:solidFill>
                <a:effectLst>
                  <a:outerShdw blurRad="38100" dist="38100" dir="2700000" algn="tl">
                    <a:srgbClr val="000000">
                      <a:alpha val="43137"/>
                    </a:srgbClr>
                  </a:outerShdw>
                </a:effectLst>
                <a:latin typeface="+mn-ea"/>
                <a:ea typeface="+mn-ea"/>
              </a:rPr>
              <a:t>.</a:t>
            </a:r>
            <a:r>
              <a:rPr kumimoji="1" lang="ja-JP" altLang="en-US" sz="8000" b="1" spc="-550" dirty="0" smtClean="0">
                <a:solidFill>
                  <a:srgbClr val="FFFF00"/>
                </a:solidFill>
                <a:effectLst>
                  <a:outerShdw blurRad="38100" dist="38100" dir="2700000" algn="tl">
                    <a:srgbClr val="000000">
                      <a:alpha val="43137"/>
                    </a:srgbClr>
                  </a:outerShdw>
                </a:effectLst>
                <a:latin typeface="+mn-ea"/>
                <a:ea typeface="+mn-ea"/>
              </a:rPr>
              <a:t>５</a:t>
            </a:r>
            <a:r>
              <a:rPr kumimoji="1" lang="ja-JP" altLang="en-US" sz="8000" b="1" dirty="0" smtClean="0">
                <a:solidFill>
                  <a:srgbClr val="FFFF00"/>
                </a:solidFill>
                <a:effectLst>
                  <a:outerShdw blurRad="38100" dist="38100" dir="2700000" algn="tl">
                    <a:srgbClr val="000000">
                      <a:alpha val="43137"/>
                    </a:srgbClr>
                  </a:outerShdw>
                </a:effectLst>
                <a:latin typeface="+mn-ea"/>
                <a:ea typeface="+mn-ea"/>
              </a:rPr>
              <a:t>対策強化宣言</a:t>
            </a:r>
            <a:endParaRPr kumimoji="1" lang="ja-JP" altLang="en-US" sz="8000" b="1" dirty="0">
              <a:solidFill>
                <a:srgbClr val="FFFF00"/>
              </a:solidFill>
              <a:effectLst>
                <a:outerShdw blurRad="38100" dist="38100" dir="2700000" algn="tl">
                  <a:srgbClr val="000000">
                    <a:alpha val="43137"/>
                  </a:srgbClr>
                </a:outerShdw>
              </a:effectLst>
              <a:latin typeface="+mn-ea"/>
              <a:ea typeface="+mn-ea"/>
            </a:endParaRPr>
          </a:p>
        </p:txBody>
      </p:sp>
      <p:sp>
        <p:nvSpPr>
          <p:cNvPr id="3" name="サブタイトル 2"/>
          <p:cNvSpPr>
            <a:spLocks noGrp="1"/>
          </p:cNvSpPr>
          <p:nvPr>
            <p:ph type="subTitle" idx="1"/>
          </p:nvPr>
        </p:nvSpPr>
        <p:spPr>
          <a:xfrm>
            <a:off x="230908" y="3509961"/>
            <a:ext cx="11700000" cy="3223348"/>
          </a:xfrm>
          <a:ln w="19050">
            <a:solidFill>
              <a:schemeClr val="tx1"/>
            </a:solidFill>
          </a:ln>
        </p:spPr>
        <p:txBody>
          <a:bodyPr>
            <a:noAutofit/>
          </a:bodyPr>
          <a:lstStyle/>
          <a:p>
            <a:pPr>
              <a:lnSpc>
                <a:spcPct val="100000"/>
              </a:lnSpc>
              <a:spcBef>
                <a:spcPts val="1800"/>
              </a:spcBef>
            </a:pPr>
            <a:endParaRPr kumimoji="1" lang="en-US" altLang="ja-JP" sz="1800" b="1" dirty="0" smtClean="0">
              <a:latin typeface="+mn-ea"/>
            </a:endParaRPr>
          </a:p>
          <a:p>
            <a:pPr>
              <a:lnSpc>
                <a:spcPct val="100000"/>
              </a:lnSpc>
              <a:spcBef>
                <a:spcPts val="0"/>
              </a:spcBef>
            </a:pPr>
            <a:r>
              <a:rPr kumimoji="1" lang="ja-JP" altLang="en-US" sz="4000" b="1" dirty="0" smtClean="0">
                <a:latin typeface="+mn-ea"/>
              </a:rPr>
              <a:t>＜期間＞</a:t>
            </a:r>
            <a:endParaRPr kumimoji="1" lang="en-US" altLang="ja-JP" sz="4000" b="1" dirty="0" smtClean="0">
              <a:latin typeface="+mn-ea"/>
            </a:endParaRPr>
          </a:p>
          <a:p>
            <a:pPr>
              <a:lnSpc>
                <a:spcPct val="100000"/>
              </a:lnSpc>
            </a:pPr>
            <a:r>
              <a:rPr lang="ja-JP" altLang="en-US" sz="4400" b="1" dirty="0" smtClean="0">
                <a:latin typeface="+mn-ea"/>
              </a:rPr>
              <a:t>令和４</a:t>
            </a:r>
            <a:r>
              <a:rPr lang="en-US" altLang="ja-JP" sz="4400" b="1" dirty="0" smtClean="0">
                <a:latin typeface="+mn-ea"/>
              </a:rPr>
              <a:t>(2022)</a:t>
            </a:r>
            <a:r>
              <a:rPr lang="ja-JP" altLang="en-US" sz="4400" b="1" dirty="0" smtClean="0">
                <a:latin typeface="+mn-ea"/>
              </a:rPr>
              <a:t>年８月</a:t>
            </a:r>
            <a:r>
              <a:rPr lang="en-US" altLang="ja-JP" sz="4400" b="1" dirty="0" smtClean="0">
                <a:latin typeface="+mn-ea"/>
              </a:rPr>
              <a:t>10</a:t>
            </a:r>
            <a:r>
              <a:rPr lang="ja-JP" altLang="en-US" sz="4400" b="1" dirty="0" smtClean="0">
                <a:latin typeface="+mn-ea"/>
              </a:rPr>
              <a:t>日</a:t>
            </a:r>
            <a:r>
              <a:rPr lang="en-US" altLang="ja-JP" sz="4400" b="1" dirty="0" smtClean="0">
                <a:latin typeface="+mn-ea"/>
              </a:rPr>
              <a:t>(</a:t>
            </a:r>
            <a:r>
              <a:rPr lang="ja-JP" altLang="en-US" sz="4400" b="1" dirty="0" smtClean="0">
                <a:latin typeface="+mn-ea"/>
              </a:rPr>
              <a:t>水</a:t>
            </a:r>
            <a:r>
              <a:rPr lang="en-US" altLang="ja-JP" sz="4400" b="1" dirty="0" smtClean="0">
                <a:latin typeface="+mn-ea"/>
              </a:rPr>
              <a:t>)</a:t>
            </a:r>
          </a:p>
          <a:p>
            <a:pPr>
              <a:lnSpc>
                <a:spcPct val="50000"/>
              </a:lnSpc>
              <a:spcBef>
                <a:spcPts val="1800"/>
              </a:spcBef>
            </a:pPr>
            <a:r>
              <a:rPr kumimoji="1" lang="ja-JP" altLang="en-US" sz="4400" b="1" dirty="0" smtClean="0">
                <a:latin typeface="+mn-ea"/>
              </a:rPr>
              <a:t>～</a:t>
            </a:r>
            <a:endParaRPr kumimoji="1" lang="en-US" altLang="ja-JP" sz="4400" b="1" dirty="0" smtClean="0">
              <a:latin typeface="+mn-ea"/>
            </a:endParaRPr>
          </a:p>
          <a:p>
            <a:pPr>
              <a:lnSpc>
                <a:spcPct val="50000"/>
              </a:lnSpc>
              <a:spcBef>
                <a:spcPts val="1800"/>
              </a:spcBef>
            </a:pPr>
            <a:r>
              <a:rPr lang="ja-JP" altLang="en-US" sz="4400" b="1" dirty="0" smtClean="0">
                <a:latin typeface="+mn-ea"/>
              </a:rPr>
              <a:t>令和４</a:t>
            </a:r>
            <a:r>
              <a:rPr lang="en-US" altLang="ja-JP" sz="4400" b="1" dirty="0" smtClean="0">
                <a:latin typeface="+mn-ea"/>
              </a:rPr>
              <a:t>(2022)</a:t>
            </a:r>
            <a:r>
              <a:rPr lang="ja-JP" altLang="en-US" sz="4400" b="1" dirty="0" smtClean="0">
                <a:latin typeface="+mn-ea"/>
              </a:rPr>
              <a:t>年</a:t>
            </a:r>
            <a:r>
              <a:rPr lang="ja-JP" altLang="en-US" sz="4400" b="1" u="sng" dirty="0" smtClean="0">
                <a:latin typeface="+mn-ea"/>
              </a:rPr>
              <a:t>９月</a:t>
            </a:r>
            <a:r>
              <a:rPr lang="en-US" altLang="ja-JP" sz="4400" b="1" u="sng" dirty="0" smtClean="0">
                <a:latin typeface="+mn-ea"/>
              </a:rPr>
              <a:t>11</a:t>
            </a:r>
            <a:r>
              <a:rPr lang="ja-JP" altLang="en-US" sz="4400" b="1" u="sng" dirty="0" smtClean="0">
                <a:latin typeface="+mn-ea"/>
              </a:rPr>
              <a:t>日</a:t>
            </a:r>
            <a:r>
              <a:rPr lang="en-US" altLang="ja-JP" sz="4400" b="1" u="sng" dirty="0" smtClean="0">
                <a:latin typeface="+mn-ea"/>
              </a:rPr>
              <a:t>(</a:t>
            </a:r>
            <a:r>
              <a:rPr lang="ja-JP" altLang="en-US" sz="4400" b="1" u="sng" dirty="0" smtClean="0">
                <a:latin typeface="+mn-ea"/>
              </a:rPr>
              <a:t>日</a:t>
            </a:r>
            <a:r>
              <a:rPr lang="en-US" altLang="ja-JP" sz="4400" b="1" u="sng" dirty="0" smtClean="0">
                <a:latin typeface="+mn-ea"/>
              </a:rPr>
              <a:t>)</a:t>
            </a:r>
            <a:endParaRPr kumimoji="1" lang="ja-JP" altLang="en-US" sz="4400" b="1" u="sng" dirty="0">
              <a:latin typeface="+mn-ea"/>
            </a:endParaRPr>
          </a:p>
        </p:txBody>
      </p:sp>
      <p:sp>
        <p:nvSpPr>
          <p:cNvPr id="4" name="スライド番号プレースホルダー 3"/>
          <p:cNvSpPr>
            <a:spLocks noGrp="1"/>
          </p:cNvSpPr>
          <p:nvPr>
            <p:ph type="sldNum" sz="quarter" idx="12"/>
          </p:nvPr>
        </p:nvSpPr>
        <p:spPr>
          <a:xfrm>
            <a:off x="9488043" y="6541075"/>
            <a:ext cx="2743200" cy="365125"/>
          </a:xfrm>
        </p:spPr>
        <p:txBody>
          <a:bodyPr/>
          <a:lstStyle/>
          <a:p>
            <a:fld id="{BD6F1CBD-B437-47E4-8EA4-6A9B6D02C591}" type="slidenum">
              <a:rPr kumimoji="1" lang="ja-JP" altLang="en-US" sz="1800" smtClean="0">
                <a:solidFill>
                  <a:schemeClr val="tx1"/>
                </a:solidFill>
              </a:rPr>
              <a:t>1</a:t>
            </a:fld>
            <a:endParaRPr kumimoji="1" lang="ja-JP" altLang="en-US" sz="1800" dirty="0">
              <a:solidFill>
                <a:schemeClr val="tx1"/>
              </a:solidFill>
            </a:endParaRPr>
          </a:p>
        </p:txBody>
      </p:sp>
      <p:sp>
        <p:nvSpPr>
          <p:cNvPr id="5" name="角丸四角形 4"/>
          <p:cNvSpPr/>
          <p:nvPr/>
        </p:nvSpPr>
        <p:spPr>
          <a:xfrm>
            <a:off x="297873" y="189536"/>
            <a:ext cx="6398201" cy="569498"/>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08000" rIns="0" bIns="36000" numCol="1" spcCol="0" rtlCol="0" fromWordArt="0" anchor="ctr" anchorCtr="0" forceAA="0" compatLnSpc="1">
            <a:prstTxWarp prst="textNoShape">
              <a:avLst/>
            </a:prstTxWarp>
            <a:spAutoFit/>
          </a:bodyPr>
          <a:lstStyle/>
          <a:p>
            <a:pPr algn="r">
              <a:spcAft>
                <a:spcPts val="0"/>
              </a:spcAft>
            </a:pPr>
            <a:r>
              <a:rPr lang="ja-JP" altLang="en-US" sz="2400" b="1" kern="100" dirty="0" smtClean="0">
                <a:solidFill>
                  <a:schemeClr val="tx1"/>
                </a:solidFill>
                <a:effectLst/>
                <a:latin typeface="+mn-ea"/>
                <a:cs typeface="Times New Roman" panose="02020603050405020304" pitchFamily="18" charset="0"/>
              </a:rPr>
              <a:t>感染拡大防止対策期（７月</a:t>
            </a:r>
            <a:r>
              <a:rPr lang="en-US" altLang="ja-JP" sz="2400" b="1" kern="100" dirty="0" smtClean="0">
                <a:solidFill>
                  <a:schemeClr val="tx1"/>
                </a:solidFill>
                <a:effectLst/>
                <a:latin typeface="+mn-ea"/>
                <a:cs typeface="Times New Roman" panose="02020603050405020304" pitchFamily="18" charset="0"/>
              </a:rPr>
              <a:t>15</a:t>
            </a:r>
            <a:r>
              <a:rPr lang="ja-JP" altLang="en-US" sz="2400" b="1" kern="100" dirty="0" smtClean="0">
                <a:solidFill>
                  <a:schemeClr val="tx1"/>
                </a:solidFill>
                <a:effectLst/>
                <a:latin typeface="+mn-ea"/>
                <a:cs typeface="Times New Roman" panose="02020603050405020304" pitchFamily="18" charset="0"/>
              </a:rPr>
              <a:t>日～</a:t>
            </a:r>
            <a:r>
              <a:rPr lang="ja-JP" altLang="en-US" sz="2400" b="1" u="sng" kern="100" dirty="0" smtClean="0">
                <a:solidFill>
                  <a:schemeClr val="tx1"/>
                </a:solidFill>
                <a:effectLst/>
                <a:latin typeface="+mn-ea"/>
                <a:cs typeface="Times New Roman" panose="02020603050405020304" pitchFamily="18" charset="0"/>
              </a:rPr>
              <a:t>９月</a:t>
            </a:r>
            <a:r>
              <a:rPr lang="en-US" altLang="ja-JP" sz="2400" b="1" u="sng" kern="100" dirty="0" smtClean="0">
                <a:solidFill>
                  <a:schemeClr val="tx1"/>
                </a:solidFill>
                <a:effectLst/>
                <a:latin typeface="+mn-ea"/>
                <a:cs typeface="Times New Roman" panose="02020603050405020304" pitchFamily="18" charset="0"/>
              </a:rPr>
              <a:t>11</a:t>
            </a:r>
            <a:r>
              <a:rPr lang="ja-JP" altLang="en-US" sz="2400" b="1" u="sng" kern="100" dirty="0" smtClean="0">
                <a:solidFill>
                  <a:schemeClr val="tx1"/>
                </a:solidFill>
                <a:effectLst/>
                <a:latin typeface="+mn-ea"/>
                <a:cs typeface="Times New Roman" panose="02020603050405020304" pitchFamily="18" charset="0"/>
              </a:rPr>
              <a:t>日</a:t>
            </a:r>
            <a:r>
              <a:rPr lang="ja-JP" altLang="en-US" sz="2400" b="1" kern="100" dirty="0" smtClean="0">
                <a:solidFill>
                  <a:schemeClr val="tx1"/>
                </a:solidFill>
                <a:effectLst/>
                <a:latin typeface="+mn-ea"/>
                <a:cs typeface="Times New Roman" panose="02020603050405020304" pitchFamily="18" charset="0"/>
              </a:rPr>
              <a:t>）</a:t>
            </a:r>
            <a:endParaRPr lang="ja-JP" sz="2400" b="1" kern="100" dirty="0">
              <a:solidFill>
                <a:schemeClr val="tx1"/>
              </a:solidFill>
              <a:effectLst/>
              <a:latin typeface="+mn-ea"/>
              <a:cs typeface="Times New Roman" panose="02020603050405020304" pitchFamily="18" charset="0"/>
            </a:endParaRPr>
          </a:p>
        </p:txBody>
      </p:sp>
      <p:sp>
        <p:nvSpPr>
          <p:cNvPr id="6" name="正方形/長方形 5"/>
          <p:cNvSpPr/>
          <p:nvPr/>
        </p:nvSpPr>
        <p:spPr>
          <a:xfrm>
            <a:off x="10547927" y="194971"/>
            <a:ext cx="1308100" cy="59548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dirty="0" smtClean="0"/>
              <a:t>資料</a:t>
            </a:r>
            <a:r>
              <a:rPr kumimoji="1" lang="ja-JP" altLang="en-US" sz="2600" dirty="0" smtClean="0"/>
              <a:t>２</a:t>
            </a:r>
            <a:endParaRPr kumimoji="1" lang="ja-JP" altLang="en-US" sz="2600" dirty="0"/>
          </a:p>
        </p:txBody>
      </p:sp>
    </p:spTree>
    <p:extLst>
      <p:ext uri="{BB962C8B-B14F-4D97-AF65-F5344CB8AC3E}">
        <p14:creationId xmlns:p14="http://schemas.microsoft.com/office/powerpoint/2010/main" val="622656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03199" y="212437"/>
            <a:ext cx="11736000" cy="6480000"/>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コンテンツ プレースホルダー 2"/>
          <p:cNvGraphicFramePr>
            <a:graphicFrameLocks noGrp="1"/>
          </p:cNvGraphicFramePr>
          <p:nvPr>
            <p:ph idx="1"/>
            <p:extLst>
              <p:ext uri="{D42A27DB-BD31-4B8C-83A1-F6EECF244321}">
                <p14:modId xmlns:p14="http://schemas.microsoft.com/office/powerpoint/2010/main" val="3273097729"/>
              </p:ext>
            </p:extLst>
          </p:nvPr>
        </p:nvGraphicFramePr>
        <p:xfrm>
          <a:off x="332509" y="369456"/>
          <a:ext cx="11480800" cy="3454399"/>
        </p:xfrm>
        <a:graphic>
          <a:graphicData uri="http://schemas.openxmlformats.org/drawingml/2006/table">
            <a:tbl>
              <a:tblPr firstRow="1" bandRow="1">
                <a:tableStyleId>{5C22544A-7EE6-4342-B048-85BDC9FD1C3A}</a:tableStyleId>
              </a:tblPr>
              <a:tblGrid>
                <a:gridCol w="1967346">
                  <a:extLst>
                    <a:ext uri="{9D8B030D-6E8A-4147-A177-3AD203B41FA5}">
                      <a16:colId xmlns:a16="http://schemas.microsoft.com/office/drawing/2014/main" val="2961767667"/>
                    </a:ext>
                  </a:extLst>
                </a:gridCol>
                <a:gridCol w="9513454">
                  <a:extLst>
                    <a:ext uri="{9D8B030D-6E8A-4147-A177-3AD203B41FA5}">
                      <a16:colId xmlns:a16="http://schemas.microsoft.com/office/drawing/2014/main" val="2683219630"/>
                    </a:ext>
                  </a:extLst>
                </a:gridCol>
              </a:tblGrid>
              <a:tr h="34543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dirty="0" smtClean="0">
                          <a:solidFill>
                            <a:schemeClr val="bg1"/>
                          </a:solidFill>
                        </a:rPr>
                        <a:t>実施内容</a:t>
                      </a:r>
                    </a:p>
                  </a:txBody>
                  <a:tcPr anchor="ctr">
                    <a:lnR w="3175" cap="flat" cmpd="sng" algn="ctr">
                      <a:noFill/>
                      <a:prstDash val="solid"/>
                      <a:round/>
                      <a:headEnd type="none" w="med" len="med"/>
                      <a:tailEnd type="none" w="med" len="med"/>
                    </a:lnR>
                    <a:solidFill>
                      <a:schemeClr val="accent6"/>
                    </a:solidFill>
                  </a:tcPr>
                </a:tc>
                <a:tc>
                  <a:txBody>
                    <a:bodyPr/>
                    <a:lstStyle/>
                    <a:p>
                      <a:pPr algn="just"/>
                      <a:r>
                        <a:rPr kumimoji="1" lang="ja-JP" altLang="en-US" sz="2800" spc="-80" baseline="0" dirty="0" smtClean="0">
                          <a:solidFill>
                            <a:schemeClr val="tx1"/>
                          </a:solidFill>
                        </a:rPr>
                        <a:t>　</a:t>
                      </a:r>
                      <a:r>
                        <a:rPr kumimoji="1" lang="ja-JP" altLang="en-US" sz="2800" spc="-500" baseline="0" dirty="0" smtClean="0">
                          <a:solidFill>
                            <a:schemeClr val="tx1"/>
                          </a:solidFill>
                        </a:rPr>
                        <a:t>ＢＡ</a:t>
                      </a:r>
                      <a:r>
                        <a:rPr kumimoji="1" lang="en-US" altLang="ja-JP" sz="2800" spc="-500" baseline="0" dirty="0" smtClean="0">
                          <a:solidFill>
                            <a:schemeClr val="tx1"/>
                          </a:solidFill>
                        </a:rPr>
                        <a:t>.</a:t>
                      </a:r>
                      <a:r>
                        <a:rPr kumimoji="1" lang="ja-JP" altLang="en-US" sz="2800" spc="-500" baseline="0" dirty="0" smtClean="0">
                          <a:solidFill>
                            <a:schemeClr val="tx1"/>
                          </a:solidFill>
                        </a:rPr>
                        <a:t>５</a:t>
                      </a:r>
                      <a:r>
                        <a:rPr kumimoji="1" lang="ja-JP" altLang="en-US" sz="2800" spc="0" baseline="0" dirty="0" smtClean="0">
                          <a:solidFill>
                            <a:schemeClr val="tx1"/>
                          </a:solidFill>
                        </a:rPr>
                        <a:t>系統を中心として感染が拡大し、医療の負荷の増大が見られる場合に、地域の実情に応じ、県が「</a:t>
                      </a:r>
                      <a:r>
                        <a:rPr kumimoji="1" lang="ja-JP" altLang="en-US" sz="2800" spc="-500" baseline="0" dirty="0" smtClean="0">
                          <a:solidFill>
                            <a:schemeClr val="tx1"/>
                          </a:solidFill>
                        </a:rPr>
                        <a:t>ＢＡ</a:t>
                      </a:r>
                      <a:r>
                        <a:rPr kumimoji="1" lang="en-US" altLang="ja-JP" sz="2800" spc="-500" baseline="0" dirty="0" smtClean="0">
                          <a:solidFill>
                            <a:schemeClr val="tx1"/>
                          </a:solidFill>
                        </a:rPr>
                        <a:t>.</a:t>
                      </a:r>
                      <a:r>
                        <a:rPr kumimoji="1" lang="ja-JP" altLang="en-US" sz="2800" spc="-500" baseline="0" dirty="0" smtClean="0">
                          <a:solidFill>
                            <a:schemeClr val="tx1"/>
                          </a:solidFill>
                        </a:rPr>
                        <a:t>５</a:t>
                      </a:r>
                      <a:r>
                        <a:rPr kumimoji="1" lang="ja-JP" altLang="en-US" sz="2800" spc="0" baseline="0" dirty="0" smtClean="0">
                          <a:solidFill>
                            <a:schemeClr val="tx1"/>
                          </a:solidFill>
                        </a:rPr>
                        <a:t>対策強化宣言」を行い、県内全域</a:t>
                      </a:r>
                      <a:r>
                        <a:rPr kumimoji="1" lang="ja-JP" altLang="en-US" sz="2800" spc="0" dirty="0" smtClean="0">
                          <a:solidFill>
                            <a:schemeClr val="tx1"/>
                          </a:solidFill>
                        </a:rPr>
                        <a:t>を対象地域とし、感染拡大を防止するため、新型インフルエンザ等対策特別措置法第</a:t>
                      </a:r>
                      <a:r>
                        <a:rPr kumimoji="1" lang="en-US" altLang="ja-JP" sz="2800" spc="0" dirty="0" smtClean="0">
                          <a:solidFill>
                            <a:schemeClr val="tx1"/>
                          </a:solidFill>
                        </a:rPr>
                        <a:t>24</a:t>
                      </a:r>
                      <a:r>
                        <a:rPr kumimoji="1" lang="ja-JP" altLang="en-US" sz="2800" spc="0" dirty="0" smtClean="0">
                          <a:solidFill>
                            <a:schemeClr val="tx1"/>
                          </a:solidFill>
                        </a:rPr>
                        <a:t>条</a:t>
                      </a:r>
                      <a:r>
                        <a:rPr kumimoji="1" lang="ja-JP" altLang="en-US" sz="2800" spc="-110" baseline="0" dirty="0" smtClean="0">
                          <a:solidFill>
                            <a:schemeClr val="tx1"/>
                          </a:solidFill>
                        </a:rPr>
                        <a:t>第９項により、県民等に対して必要な協力要請を行う</a:t>
                      </a:r>
                      <a:r>
                        <a:rPr lang="ja-JP" altLang="en-US" sz="2800" spc="-110" baseline="0" dirty="0" smtClean="0">
                          <a:solidFill>
                            <a:schemeClr val="tx1"/>
                          </a:solidFill>
                        </a:rPr>
                        <a:t>。</a:t>
                      </a:r>
                      <a:endParaRPr lang="en-US" altLang="ja-JP" sz="2800" spc="-110" baseline="0" dirty="0" smtClean="0">
                        <a:solidFill>
                          <a:schemeClr val="tx1"/>
                        </a:solidFill>
                      </a:endParaRPr>
                    </a:p>
                    <a:p>
                      <a:pPr algn="just"/>
                      <a:r>
                        <a:rPr kumimoji="1" lang="ja-JP" altLang="en-US" sz="1600" b="0" dirty="0" smtClean="0">
                          <a:solidFill>
                            <a:schemeClr val="tx1"/>
                          </a:solidFill>
                        </a:rPr>
                        <a:t>　　</a:t>
                      </a:r>
                      <a:endParaRPr kumimoji="1" lang="en-US" altLang="ja-JP" sz="1600" b="0" dirty="0" smtClean="0">
                        <a:solidFill>
                          <a:schemeClr val="tx1"/>
                        </a:solidFill>
                      </a:endParaRPr>
                    </a:p>
                    <a:p>
                      <a:pPr algn="just"/>
                      <a:r>
                        <a:rPr kumimoji="1" lang="ja-JP" altLang="en-US" sz="1800" b="0" dirty="0" smtClean="0">
                          <a:solidFill>
                            <a:schemeClr val="tx1"/>
                          </a:solidFill>
                        </a:rPr>
                        <a:t>　　</a:t>
                      </a:r>
                      <a:r>
                        <a:rPr kumimoji="1" lang="en-US" altLang="ja-JP" sz="1800" b="0" dirty="0" smtClean="0">
                          <a:solidFill>
                            <a:schemeClr val="tx1"/>
                          </a:solidFill>
                        </a:rPr>
                        <a:t>※</a:t>
                      </a:r>
                      <a:r>
                        <a:rPr kumimoji="1" lang="ja-JP" altLang="en-US" sz="1800" b="0" dirty="0" smtClean="0">
                          <a:solidFill>
                            <a:schemeClr val="tx1"/>
                          </a:solidFill>
                        </a:rPr>
                        <a:t>第</a:t>
                      </a:r>
                      <a:r>
                        <a:rPr kumimoji="1" lang="en-US" altLang="ja-JP" sz="1800" b="0" dirty="0" smtClean="0">
                          <a:solidFill>
                            <a:schemeClr val="tx1"/>
                          </a:solidFill>
                        </a:rPr>
                        <a:t>24</a:t>
                      </a:r>
                      <a:r>
                        <a:rPr kumimoji="1" lang="ja-JP" altLang="en-US" sz="1800" b="0" dirty="0" smtClean="0">
                          <a:solidFill>
                            <a:schemeClr val="tx1"/>
                          </a:solidFill>
                        </a:rPr>
                        <a:t>条第９項</a:t>
                      </a:r>
                      <a:endParaRPr kumimoji="1" lang="en-US" altLang="ja-JP" sz="1800" b="0" dirty="0" smtClean="0">
                        <a:solidFill>
                          <a:schemeClr val="tx1"/>
                        </a:solidFill>
                      </a:endParaRPr>
                    </a:p>
                    <a:p>
                      <a:pPr algn="just"/>
                      <a:r>
                        <a:rPr kumimoji="1" lang="ja-JP" altLang="en-US" sz="1800" b="0" dirty="0" smtClean="0">
                          <a:solidFill>
                            <a:schemeClr val="tx1"/>
                          </a:solidFill>
                        </a:rPr>
                        <a:t>　　　県民・事業者への感染防止の協力要請等</a:t>
                      </a:r>
                      <a:endParaRPr kumimoji="1" lang="en-US" altLang="ja-JP" sz="1800" b="0" dirty="0" smtClean="0">
                        <a:solidFill>
                          <a:schemeClr val="tx1"/>
                        </a:solidFill>
                      </a:endParaRPr>
                    </a:p>
                  </a:txBody>
                  <a:tcPr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9581982"/>
                  </a:ext>
                </a:extLst>
              </a:tr>
            </a:tbl>
          </a:graphicData>
        </a:graphic>
      </p:graphicFrame>
      <p:graphicFrame>
        <p:nvGraphicFramePr>
          <p:cNvPr id="9" name="コンテンツ プレースホルダー 2"/>
          <p:cNvGraphicFramePr>
            <a:graphicFrameLocks/>
          </p:cNvGraphicFramePr>
          <p:nvPr>
            <p:extLst>
              <p:ext uri="{D42A27DB-BD31-4B8C-83A1-F6EECF244321}">
                <p14:modId xmlns:p14="http://schemas.microsoft.com/office/powerpoint/2010/main" val="2281942104"/>
              </p:ext>
            </p:extLst>
          </p:nvPr>
        </p:nvGraphicFramePr>
        <p:xfrm>
          <a:off x="332509" y="3982665"/>
          <a:ext cx="11480800" cy="1088099"/>
        </p:xfrm>
        <a:graphic>
          <a:graphicData uri="http://schemas.openxmlformats.org/drawingml/2006/table">
            <a:tbl>
              <a:tblPr firstRow="1" bandRow="1">
                <a:tableStyleId>{5C22544A-7EE6-4342-B048-85BDC9FD1C3A}</a:tableStyleId>
              </a:tblPr>
              <a:tblGrid>
                <a:gridCol w="1976582">
                  <a:extLst>
                    <a:ext uri="{9D8B030D-6E8A-4147-A177-3AD203B41FA5}">
                      <a16:colId xmlns:a16="http://schemas.microsoft.com/office/drawing/2014/main" val="2961767667"/>
                    </a:ext>
                  </a:extLst>
                </a:gridCol>
                <a:gridCol w="9504218">
                  <a:extLst>
                    <a:ext uri="{9D8B030D-6E8A-4147-A177-3AD203B41FA5}">
                      <a16:colId xmlns:a16="http://schemas.microsoft.com/office/drawing/2014/main" val="2683219630"/>
                    </a:ext>
                  </a:extLst>
                </a:gridCol>
              </a:tblGrid>
              <a:tr h="1088099">
                <a:tc>
                  <a:txBody>
                    <a:bodyPr/>
                    <a:lstStyle/>
                    <a:p>
                      <a:pPr algn="ctr"/>
                      <a:r>
                        <a:rPr kumimoji="1" lang="ja-JP" altLang="en-US" sz="2800" b="1" dirty="0" smtClean="0">
                          <a:solidFill>
                            <a:schemeClr val="bg1"/>
                          </a:solidFill>
                        </a:rPr>
                        <a:t>実施区域</a:t>
                      </a:r>
                      <a:endParaRPr kumimoji="1" lang="ja-JP" altLang="en-US" sz="2800" dirty="0"/>
                    </a:p>
                  </a:txBody>
                  <a:tcPr anchor="ctr">
                    <a:lnR w="3175" cap="flat" cmpd="sng" algn="ctr">
                      <a:noFill/>
                      <a:prstDash val="solid"/>
                      <a:round/>
                      <a:headEnd type="none" w="med" len="med"/>
                      <a:tailEnd type="none" w="med" len="med"/>
                    </a:lnR>
                    <a:solidFill>
                      <a:schemeClr val="accent6"/>
                    </a:solidFill>
                  </a:tcPr>
                </a:tc>
                <a:tc>
                  <a:txBody>
                    <a:bodyPr/>
                    <a:lstStyle/>
                    <a:p>
                      <a:r>
                        <a:rPr kumimoji="1" lang="ja-JP" altLang="en-US" sz="2800" dirty="0" smtClean="0">
                          <a:solidFill>
                            <a:schemeClr val="tx1"/>
                          </a:solidFill>
                        </a:rPr>
                        <a:t>香川県全域</a:t>
                      </a:r>
                      <a:endParaRPr kumimoji="1" lang="en-US" altLang="ja-JP" sz="2800" dirty="0" smtClean="0">
                        <a:solidFill>
                          <a:schemeClr val="tx1"/>
                        </a:solidFill>
                      </a:endParaRPr>
                    </a:p>
                  </a:txBody>
                  <a:tcPr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9581982"/>
                  </a:ext>
                </a:extLst>
              </a:tr>
            </a:tbl>
          </a:graphicData>
        </a:graphic>
      </p:graphicFrame>
      <p:graphicFrame>
        <p:nvGraphicFramePr>
          <p:cNvPr id="10" name="コンテンツ プレースホルダー 2"/>
          <p:cNvGraphicFramePr>
            <a:graphicFrameLocks/>
          </p:cNvGraphicFramePr>
          <p:nvPr>
            <p:extLst>
              <p:ext uri="{D42A27DB-BD31-4B8C-83A1-F6EECF244321}">
                <p14:modId xmlns:p14="http://schemas.microsoft.com/office/powerpoint/2010/main" val="3557771774"/>
              </p:ext>
            </p:extLst>
          </p:nvPr>
        </p:nvGraphicFramePr>
        <p:xfrm>
          <a:off x="332509" y="5227782"/>
          <a:ext cx="11480800" cy="1321379"/>
        </p:xfrm>
        <a:graphic>
          <a:graphicData uri="http://schemas.openxmlformats.org/drawingml/2006/table">
            <a:tbl>
              <a:tblPr firstRow="1" bandRow="1">
                <a:tableStyleId>{5C22544A-7EE6-4342-B048-85BDC9FD1C3A}</a:tableStyleId>
              </a:tblPr>
              <a:tblGrid>
                <a:gridCol w="1985819">
                  <a:extLst>
                    <a:ext uri="{9D8B030D-6E8A-4147-A177-3AD203B41FA5}">
                      <a16:colId xmlns:a16="http://schemas.microsoft.com/office/drawing/2014/main" val="2961767667"/>
                    </a:ext>
                  </a:extLst>
                </a:gridCol>
                <a:gridCol w="9494981">
                  <a:extLst>
                    <a:ext uri="{9D8B030D-6E8A-4147-A177-3AD203B41FA5}">
                      <a16:colId xmlns:a16="http://schemas.microsoft.com/office/drawing/2014/main" val="2683219630"/>
                    </a:ext>
                  </a:extLst>
                </a:gridCol>
              </a:tblGrid>
              <a:tr h="13213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dirty="0" smtClean="0">
                          <a:solidFill>
                            <a:schemeClr val="bg1"/>
                          </a:solidFill>
                        </a:rPr>
                        <a:t>期　　間</a:t>
                      </a:r>
                    </a:p>
                  </a:txBody>
                  <a:tcPr anchor="ctr">
                    <a:lnR w="3175" cap="flat" cmpd="sng" algn="ctr">
                      <a:noFill/>
                      <a:prstDash val="solid"/>
                      <a:round/>
                      <a:headEnd type="none" w="med" len="med"/>
                      <a:tailEnd type="none" w="med" len="med"/>
                    </a:ln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dirty="0" smtClean="0">
                          <a:solidFill>
                            <a:schemeClr val="tx1"/>
                          </a:solidFill>
                        </a:rPr>
                        <a:t>令和４年８月</a:t>
                      </a:r>
                      <a:r>
                        <a:rPr kumimoji="1" lang="en-US" altLang="ja-JP" sz="2800" b="1" dirty="0" smtClean="0">
                          <a:solidFill>
                            <a:schemeClr val="tx1"/>
                          </a:solidFill>
                        </a:rPr>
                        <a:t>10</a:t>
                      </a:r>
                      <a:r>
                        <a:rPr kumimoji="1" lang="ja-JP" altLang="en-US" sz="2800" b="1" dirty="0" smtClean="0">
                          <a:solidFill>
                            <a:schemeClr val="tx1"/>
                          </a:solidFill>
                        </a:rPr>
                        <a:t>日</a:t>
                      </a:r>
                      <a:r>
                        <a:rPr kumimoji="1" lang="en-US" altLang="ja-JP" sz="2800" b="1" dirty="0" smtClean="0">
                          <a:solidFill>
                            <a:schemeClr val="tx1"/>
                          </a:solidFill>
                        </a:rPr>
                        <a:t>(</a:t>
                      </a:r>
                      <a:r>
                        <a:rPr kumimoji="1" lang="ja-JP" altLang="en-US" sz="2800" b="1" dirty="0" smtClean="0">
                          <a:solidFill>
                            <a:schemeClr val="tx1"/>
                          </a:solidFill>
                        </a:rPr>
                        <a:t>水</a:t>
                      </a:r>
                      <a:r>
                        <a:rPr kumimoji="1" lang="en-US" altLang="ja-JP" sz="2800" b="1" dirty="0" smtClean="0">
                          <a:solidFill>
                            <a:schemeClr val="tx1"/>
                          </a:solidFill>
                        </a:rPr>
                        <a:t>)</a:t>
                      </a:r>
                      <a:r>
                        <a:rPr kumimoji="1" lang="ja-JP" altLang="en-US" sz="2800" b="1" dirty="0" smtClean="0">
                          <a:solidFill>
                            <a:schemeClr val="tx1"/>
                          </a:solidFill>
                        </a:rPr>
                        <a:t>～</a:t>
                      </a:r>
                      <a:r>
                        <a:rPr kumimoji="1" lang="ja-JP" altLang="en-US" sz="2800" b="1" u="sng" dirty="0" smtClean="0">
                          <a:solidFill>
                            <a:schemeClr val="tx1"/>
                          </a:solidFill>
                        </a:rPr>
                        <a:t>９月</a:t>
                      </a:r>
                      <a:r>
                        <a:rPr kumimoji="1" lang="en-US" altLang="ja-JP" sz="2800" b="1" u="sng" dirty="0" smtClean="0">
                          <a:solidFill>
                            <a:schemeClr val="tx1"/>
                          </a:solidFill>
                        </a:rPr>
                        <a:t>11</a:t>
                      </a:r>
                      <a:r>
                        <a:rPr kumimoji="1" lang="ja-JP" altLang="en-US" sz="2800" b="1" u="sng" dirty="0" smtClean="0">
                          <a:solidFill>
                            <a:schemeClr val="tx1"/>
                          </a:solidFill>
                        </a:rPr>
                        <a:t>日</a:t>
                      </a:r>
                      <a:r>
                        <a:rPr kumimoji="1" lang="en-US" altLang="ja-JP" sz="2800" b="1" u="sng" dirty="0" smtClean="0">
                          <a:solidFill>
                            <a:schemeClr val="tx1"/>
                          </a:solidFill>
                        </a:rPr>
                        <a:t>(</a:t>
                      </a:r>
                      <a:r>
                        <a:rPr kumimoji="1" lang="ja-JP" altLang="en-US" sz="2800" b="1" u="sng" dirty="0" smtClean="0">
                          <a:solidFill>
                            <a:schemeClr val="tx1"/>
                          </a:solidFill>
                        </a:rPr>
                        <a:t>日）</a:t>
                      </a:r>
                      <a:endParaRPr kumimoji="1" lang="en-US" altLang="ja-JP" sz="1600" b="1" u="sng" dirty="0" smtClean="0">
                        <a:solidFill>
                          <a:schemeClr val="tx1"/>
                        </a:solidFill>
                      </a:endParaRPr>
                    </a:p>
                    <a:p>
                      <a:pPr marL="0" marR="0" lvl="0" indent="0" algn="l" defTabSz="914400" rtl="0" eaLnBrk="1" fontAlgn="auto" latinLnBrk="0" hangingPunct="1">
                        <a:lnSpc>
                          <a:spcPct val="100000"/>
                        </a:lnSpc>
                        <a:spcBef>
                          <a:spcPts val="1200"/>
                        </a:spcBef>
                        <a:spcAft>
                          <a:spcPts val="0"/>
                        </a:spcAft>
                        <a:buClrTx/>
                        <a:buSzTx/>
                        <a:buFontTx/>
                        <a:buNone/>
                        <a:tabLst/>
                        <a:defRPr/>
                      </a:pPr>
                      <a:r>
                        <a:rPr kumimoji="1" lang="ja-JP" altLang="en-US" sz="1800" b="1" dirty="0" smtClean="0">
                          <a:solidFill>
                            <a:schemeClr val="tx1"/>
                          </a:solidFill>
                        </a:rPr>
                        <a:t>　　</a:t>
                      </a:r>
                      <a:r>
                        <a:rPr kumimoji="1" lang="en-US" altLang="ja-JP" sz="1800" b="0" dirty="0" smtClean="0">
                          <a:solidFill>
                            <a:schemeClr val="tx1"/>
                          </a:solidFill>
                        </a:rPr>
                        <a:t>※</a:t>
                      </a:r>
                      <a:r>
                        <a:rPr kumimoji="1" lang="ja-JP" altLang="en-US" sz="1800" b="0" dirty="0" smtClean="0">
                          <a:solidFill>
                            <a:schemeClr val="tx1"/>
                          </a:solidFill>
                        </a:rPr>
                        <a:t>感染状況等により期間を変更する場合があります。</a:t>
                      </a:r>
                    </a:p>
                  </a:txBody>
                  <a:tcPr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9581982"/>
                  </a:ext>
                </a:extLst>
              </a:tr>
            </a:tbl>
          </a:graphicData>
        </a:graphic>
      </p:graphicFrame>
      <p:sp>
        <p:nvSpPr>
          <p:cNvPr id="11" name="スライド番号プレースホルダー 3"/>
          <p:cNvSpPr>
            <a:spLocks noGrp="1"/>
          </p:cNvSpPr>
          <p:nvPr>
            <p:ph type="sldNum" sz="quarter" idx="12"/>
          </p:nvPr>
        </p:nvSpPr>
        <p:spPr>
          <a:xfrm>
            <a:off x="9488043" y="6541075"/>
            <a:ext cx="2743200" cy="365125"/>
          </a:xfrm>
        </p:spPr>
        <p:txBody>
          <a:bodyPr/>
          <a:lstStyle/>
          <a:p>
            <a:fld id="{BD6F1CBD-B437-47E4-8EA4-6A9B6D02C591}" type="slidenum">
              <a:rPr kumimoji="1" lang="ja-JP" altLang="en-US" sz="1800" smtClean="0">
                <a:solidFill>
                  <a:schemeClr val="tx1"/>
                </a:solidFill>
              </a:rPr>
              <a:t>2</a:t>
            </a:fld>
            <a:endParaRPr kumimoji="1" lang="ja-JP" altLang="en-US" sz="1800" dirty="0">
              <a:solidFill>
                <a:schemeClr val="tx1"/>
              </a:solidFill>
            </a:endParaRPr>
          </a:p>
        </p:txBody>
      </p:sp>
    </p:spTree>
    <p:extLst>
      <p:ext uri="{BB962C8B-B14F-4D97-AF65-F5344CB8AC3E}">
        <p14:creationId xmlns:p14="http://schemas.microsoft.com/office/powerpoint/2010/main" val="30077796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30908" y="193959"/>
            <a:ext cx="11749529" cy="1043714"/>
          </a:xfrm>
          <a:solidFill>
            <a:schemeClr val="accent6"/>
          </a:solidFill>
        </p:spPr>
        <p:txBody>
          <a:bodyPr wrap="none" anchor="ctr">
            <a:normAutofit/>
          </a:bodyPr>
          <a:lstStyle/>
          <a:p>
            <a:pPr>
              <a:lnSpc>
                <a:spcPct val="100000"/>
              </a:lnSpc>
              <a:spcBef>
                <a:spcPts val="600"/>
              </a:spcBef>
            </a:pPr>
            <a:r>
              <a:rPr kumimoji="1" lang="ja-JP" altLang="en-US" sz="4800" b="1" dirty="0" smtClean="0">
                <a:solidFill>
                  <a:srgbClr val="FFFF00"/>
                </a:solidFill>
                <a:effectLst>
                  <a:outerShdw blurRad="38100" dist="38100" dir="2700000" algn="tl">
                    <a:srgbClr val="000000">
                      <a:alpha val="43137"/>
                    </a:srgbClr>
                  </a:outerShdw>
                </a:effectLst>
                <a:latin typeface="+mn-ea"/>
                <a:ea typeface="+mn-ea"/>
              </a:rPr>
              <a:t>香川県</a:t>
            </a:r>
            <a:r>
              <a:rPr kumimoji="1" lang="ja-JP" altLang="en-US" sz="4800" b="1" spc="-550" dirty="0" smtClean="0">
                <a:solidFill>
                  <a:srgbClr val="FFFF00"/>
                </a:solidFill>
                <a:effectLst>
                  <a:outerShdw blurRad="38100" dist="38100" dir="2700000" algn="tl">
                    <a:srgbClr val="000000">
                      <a:alpha val="43137"/>
                    </a:srgbClr>
                  </a:outerShdw>
                </a:effectLst>
                <a:latin typeface="+mn-ea"/>
                <a:ea typeface="+mn-ea"/>
              </a:rPr>
              <a:t>ＢＡ</a:t>
            </a:r>
            <a:r>
              <a:rPr kumimoji="1" lang="en-US" altLang="ja-JP" sz="4800" b="1" spc="-550" dirty="0" smtClean="0">
                <a:solidFill>
                  <a:srgbClr val="FFFF00"/>
                </a:solidFill>
                <a:effectLst>
                  <a:outerShdw blurRad="38100" dist="38100" dir="2700000" algn="tl">
                    <a:srgbClr val="000000">
                      <a:alpha val="43137"/>
                    </a:srgbClr>
                  </a:outerShdw>
                </a:effectLst>
                <a:latin typeface="+mn-ea"/>
                <a:ea typeface="+mn-ea"/>
              </a:rPr>
              <a:t>.</a:t>
            </a:r>
            <a:r>
              <a:rPr kumimoji="1" lang="ja-JP" altLang="en-US" sz="4800" b="1" spc="-550" dirty="0" smtClean="0">
                <a:solidFill>
                  <a:srgbClr val="FFFF00"/>
                </a:solidFill>
                <a:effectLst>
                  <a:outerShdw blurRad="38100" dist="38100" dir="2700000" algn="tl">
                    <a:srgbClr val="000000">
                      <a:alpha val="43137"/>
                    </a:srgbClr>
                  </a:outerShdw>
                </a:effectLst>
                <a:latin typeface="+mn-ea"/>
                <a:ea typeface="+mn-ea"/>
              </a:rPr>
              <a:t>５</a:t>
            </a:r>
            <a:r>
              <a:rPr kumimoji="1" lang="ja-JP" altLang="en-US" sz="4800" b="1" dirty="0" smtClean="0">
                <a:solidFill>
                  <a:srgbClr val="FFFF00"/>
                </a:solidFill>
                <a:effectLst>
                  <a:outerShdw blurRad="38100" dist="38100" dir="2700000" algn="tl">
                    <a:srgbClr val="000000">
                      <a:alpha val="43137"/>
                    </a:srgbClr>
                  </a:outerShdw>
                </a:effectLst>
                <a:latin typeface="+mn-ea"/>
                <a:ea typeface="+mn-ea"/>
              </a:rPr>
              <a:t>対策強化宣言</a:t>
            </a:r>
            <a:endParaRPr kumimoji="1" lang="ja-JP" altLang="en-US" sz="4800" b="1" dirty="0">
              <a:solidFill>
                <a:srgbClr val="FFFF00"/>
              </a:solidFill>
              <a:effectLst>
                <a:outerShdw blurRad="38100" dist="38100" dir="2700000" algn="tl">
                  <a:srgbClr val="000000">
                    <a:alpha val="43137"/>
                  </a:srgbClr>
                </a:outerShdw>
              </a:effectLst>
              <a:latin typeface="+mn-ea"/>
              <a:ea typeface="+mn-ea"/>
            </a:endParaRPr>
          </a:p>
        </p:txBody>
      </p:sp>
      <p:sp>
        <p:nvSpPr>
          <p:cNvPr id="4" name="スライド番号プレースホルダー 3"/>
          <p:cNvSpPr>
            <a:spLocks noGrp="1"/>
          </p:cNvSpPr>
          <p:nvPr>
            <p:ph type="sldNum" sz="quarter" idx="12"/>
          </p:nvPr>
        </p:nvSpPr>
        <p:spPr>
          <a:xfrm>
            <a:off x="9488043" y="6541075"/>
            <a:ext cx="2743200" cy="365125"/>
          </a:xfrm>
        </p:spPr>
        <p:txBody>
          <a:bodyPr/>
          <a:lstStyle/>
          <a:p>
            <a:fld id="{BD6F1CBD-B437-47E4-8EA4-6A9B6D02C591}" type="slidenum">
              <a:rPr kumimoji="1" lang="ja-JP" altLang="en-US" sz="1800" smtClean="0">
                <a:solidFill>
                  <a:schemeClr val="tx1"/>
                </a:solidFill>
              </a:rPr>
              <a:t>3</a:t>
            </a:fld>
            <a:endParaRPr kumimoji="1" lang="ja-JP" altLang="en-US" sz="1800" dirty="0">
              <a:solidFill>
                <a:schemeClr val="tx1"/>
              </a:solidFill>
            </a:endParaRPr>
          </a:p>
        </p:txBody>
      </p:sp>
      <p:sp>
        <p:nvSpPr>
          <p:cNvPr id="8" name="正方形/長方形 7"/>
          <p:cNvSpPr/>
          <p:nvPr/>
        </p:nvSpPr>
        <p:spPr>
          <a:xfrm>
            <a:off x="244438" y="1401328"/>
            <a:ext cx="11736000" cy="515649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2"/>
          <p:cNvSpPr txBox="1">
            <a:spLocks/>
          </p:cNvSpPr>
          <p:nvPr/>
        </p:nvSpPr>
        <p:spPr>
          <a:xfrm>
            <a:off x="350983" y="1662537"/>
            <a:ext cx="11518622" cy="4650227"/>
          </a:xfrm>
          <a:prstGeom prst="rect">
            <a:avLst/>
          </a:prstGeom>
          <a:ln w="57150">
            <a:no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lnSpc>
                <a:spcPct val="100000"/>
              </a:lnSpc>
              <a:spcBef>
                <a:spcPts val="1200"/>
              </a:spcBef>
            </a:pPr>
            <a:r>
              <a:rPr lang="ja-JP" altLang="en-US" sz="3600" b="1" dirty="0" smtClean="0">
                <a:latin typeface="+mn-ea"/>
              </a:rPr>
              <a:t>　本県においても、全国と同様にＢＡ</a:t>
            </a:r>
            <a:r>
              <a:rPr lang="en-US" altLang="ja-JP" sz="3600" b="1" dirty="0" smtClean="0">
                <a:latin typeface="+mn-ea"/>
              </a:rPr>
              <a:t>.</a:t>
            </a:r>
            <a:r>
              <a:rPr lang="ja-JP" altLang="en-US" sz="3600" b="1" dirty="0" smtClean="0">
                <a:latin typeface="+mn-ea"/>
              </a:rPr>
              <a:t>５系統</a:t>
            </a:r>
            <a:r>
              <a:rPr lang="ja-JP" altLang="en-US" sz="3600" b="1" u="sng" dirty="0" smtClean="0">
                <a:latin typeface="+mn-ea"/>
              </a:rPr>
              <a:t>に概ね置き換わっているものと考えられ</a:t>
            </a:r>
            <a:r>
              <a:rPr lang="ja-JP" altLang="en-US" sz="3600" b="1" dirty="0" smtClean="0">
                <a:latin typeface="+mn-ea"/>
              </a:rPr>
              <a:t>、これまでにない多くの方の感染が確認されています。</a:t>
            </a:r>
            <a:endParaRPr lang="en-US" altLang="ja-JP" sz="3600" b="1" dirty="0" smtClean="0">
              <a:latin typeface="+mn-ea"/>
            </a:endParaRPr>
          </a:p>
          <a:p>
            <a:pPr algn="just">
              <a:lnSpc>
                <a:spcPct val="100000"/>
              </a:lnSpc>
              <a:spcBef>
                <a:spcPts val="1200"/>
              </a:spcBef>
            </a:pPr>
            <a:r>
              <a:rPr lang="ja-JP" altLang="en-US" sz="3600" b="1" dirty="0" smtClean="0">
                <a:latin typeface="+mn-ea"/>
              </a:rPr>
              <a:t>　</a:t>
            </a:r>
            <a:r>
              <a:rPr lang="ja-JP" altLang="en-US" sz="3600" b="1" u="sng" dirty="0">
                <a:latin typeface="+mn-ea"/>
              </a:rPr>
              <a:t>基本的な感染対策や感染リスクを低減させる適切な対策の徹底により、社会経済活動の維持と医療のひっ迫</a:t>
            </a:r>
            <a:r>
              <a:rPr lang="ja-JP" altLang="en-US" sz="3600" b="1" u="sng" dirty="0" smtClean="0">
                <a:latin typeface="+mn-ea"/>
              </a:rPr>
              <a:t>回避の両立を目指し</a:t>
            </a:r>
            <a:r>
              <a:rPr lang="ja-JP" altLang="en-US" sz="3600" b="1" dirty="0" smtClean="0">
                <a:latin typeface="+mn-ea"/>
              </a:rPr>
              <a:t>、改めて、一人ひとりの意識が要</a:t>
            </a:r>
            <a:r>
              <a:rPr lang="ja-JP" altLang="en-US" sz="3600" b="1" spc="-150" dirty="0" smtClean="0">
                <a:latin typeface="+mn-ea"/>
              </a:rPr>
              <a:t>（かなめ）</a:t>
            </a:r>
            <a:r>
              <a:rPr lang="ja-JP" altLang="en-US" sz="3600" b="1" dirty="0" smtClean="0">
                <a:latin typeface="+mn-ea"/>
              </a:rPr>
              <a:t>であることを念頭に、より一層、感染防止対策の徹底に努めていただきますようお願いします。</a:t>
            </a:r>
            <a:endParaRPr lang="ja-JP" altLang="en-US" sz="3600" spc="-30" dirty="0">
              <a:latin typeface="+mn-ea"/>
            </a:endParaRPr>
          </a:p>
        </p:txBody>
      </p:sp>
    </p:spTree>
    <p:extLst>
      <p:ext uri="{BB962C8B-B14F-4D97-AF65-F5344CB8AC3E}">
        <p14:creationId xmlns:p14="http://schemas.microsoft.com/office/powerpoint/2010/main" val="451517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220402" y="560724"/>
            <a:ext cx="11736000" cy="6105600"/>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294290" y="9560"/>
            <a:ext cx="6032619" cy="641847"/>
          </a:xfrm>
        </p:spPr>
        <p:txBody>
          <a:bodyPr>
            <a:normAutofit/>
          </a:bodyPr>
          <a:lstStyle/>
          <a:p>
            <a:r>
              <a:rPr kumimoji="1" lang="ja-JP" altLang="en-US" sz="2400" dirty="0" smtClean="0"/>
              <a:t>●</a:t>
            </a:r>
            <a:r>
              <a:rPr kumimoji="1" lang="ja-JP" altLang="en-US" sz="2400" b="1" dirty="0" smtClean="0">
                <a:ea typeface="+mn-ea"/>
              </a:rPr>
              <a:t>県民への協力要請①</a:t>
            </a:r>
            <a:r>
              <a:rPr kumimoji="1" lang="en-US" altLang="ja-JP" sz="1800" dirty="0" smtClean="0">
                <a:ea typeface="+mn-ea"/>
              </a:rPr>
              <a:t>【</a:t>
            </a:r>
            <a:r>
              <a:rPr kumimoji="1" lang="ja-JP" altLang="en-US" sz="1800" dirty="0" smtClean="0">
                <a:ea typeface="+mn-ea"/>
              </a:rPr>
              <a:t>法第</a:t>
            </a:r>
            <a:r>
              <a:rPr kumimoji="1" lang="en-US" altLang="ja-JP" sz="1800" dirty="0" smtClean="0">
                <a:ea typeface="+mn-ea"/>
              </a:rPr>
              <a:t>24</a:t>
            </a:r>
            <a:r>
              <a:rPr kumimoji="1" lang="ja-JP" altLang="en-US" sz="1800" dirty="0" smtClean="0">
                <a:ea typeface="+mn-ea"/>
              </a:rPr>
              <a:t>条第９項</a:t>
            </a:r>
            <a:r>
              <a:rPr kumimoji="1" lang="en-US" altLang="ja-JP" sz="1800" dirty="0" smtClean="0">
                <a:ea typeface="+mn-ea"/>
              </a:rPr>
              <a:t>】</a:t>
            </a:r>
            <a:endParaRPr kumimoji="1" lang="ja-JP" altLang="en-US" sz="1800" dirty="0">
              <a:ea typeface="+mn-ea"/>
            </a:endParaRPr>
          </a:p>
        </p:txBody>
      </p:sp>
      <p:sp>
        <p:nvSpPr>
          <p:cNvPr id="10" name="スライド番号プレースホルダー 3"/>
          <p:cNvSpPr>
            <a:spLocks noGrp="1"/>
          </p:cNvSpPr>
          <p:nvPr>
            <p:ph type="sldNum" sz="quarter" idx="12"/>
          </p:nvPr>
        </p:nvSpPr>
        <p:spPr>
          <a:xfrm>
            <a:off x="9488043" y="6541075"/>
            <a:ext cx="2743200" cy="365125"/>
          </a:xfrm>
        </p:spPr>
        <p:txBody>
          <a:bodyPr/>
          <a:lstStyle/>
          <a:p>
            <a:fld id="{BD6F1CBD-B437-47E4-8EA4-6A9B6D02C591}" type="slidenum">
              <a:rPr kumimoji="1" lang="ja-JP" altLang="en-US" sz="1800" smtClean="0">
                <a:solidFill>
                  <a:schemeClr val="tx1"/>
                </a:solidFill>
              </a:rPr>
              <a:t>4</a:t>
            </a:fld>
            <a:endParaRPr kumimoji="1" lang="ja-JP" altLang="en-US" sz="1800" dirty="0">
              <a:solidFill>
                <a:schemeClr val="tx1"/>
              </a:solidFill>
            </a:endParaRPr>
          </a:p>
        </p:txBody>
      </p:sp>
      <p:sp>
        <p:nvSpPr>
          <p:cNvPr id="3" name="コンテンツ プレースホルダー 2"/>
          <p:cNvSpPr>
            <a:spLocks noGrp="1"/>
          </p:cNvSpPr>
          <p:nvPr>
            <p:ph idx="1"/>
          </p:nvPr>
        </p:nvSpPr>
        <p:spPr>
          <a:xfrm>
            <a:off x="266582" y="568237"/>
            <a:ext cx="11736000" cy="6035763"/>
          </a:xfrm>
          <a:ln w="57150">
            <a:noFill/>
          </a:ln>
        </p:spPr>
        <p:txBody>
          <a:bodyPr lIns="90000" tIns="180000" anchor="t" anchorCtr="0">
            <a:noAutofit/>
          </a:bodyPr>
          <a:lstStyle/>
          <a:p>
            <a:pPr>
              <a:lnSpc>
                <a:spcPct val="100000"/>
              </a:lnSpc>
              <a:spcBef>
                <a:spcPts val="600"/>
              </a:spcBef>
            </a:pPr>
            <a:r>
              <a:rPr lang="ja-JP" altLang="en-US" sz="2000" b="1" dirty="0" smtClean="0">
                <a:latin typeface="+mn-ea"/>
              </a:rPr>
              <a:t>「新しい生活様式」の定着に向け、「</a:t>
            </a:r>
            <a:r>
              <a:rPr lang="ja-JP" altLang="en-US" sz="2000" b="1" dirty="0">
                <a:latin typeface="+mn-ea"/>
              </a:rPr>
              <a:t>三つの密」の回避や「人と</a:t>
            </a:r>
            <a:r>
              <a:rPr lang="ja-JP" altLang="en-US" sz="2000" b="1" dirty="0" smtClean="0">
                <a:latin typeface="+mn-ea"/>
              </a:rPr>
              <a:t>人との</a:t>
            </a:r>
            <a:r>
              <a:rPr lang="ja-JP" altLang="en-US" sz="2000" b="1" dirty="0">
                <a:latin typeface="+mn-ea"/>
              </a:rPr>
              <a:t>距離の確保」、「マスクの着用」、「手洗いなどの手指衛生</a:t>
            </a:r>
            <a:r>
              <a:rPr lang="ja-JP" altLang="en-US" sz="2000" b="1" dirty="0" smtClean="0">
                <a:latin typeface="+mn-ea"/>
              </a:rPr>
              <a:t>」、「換気」を</a:t>
            </a:r>
            <a:r>
              <a:rPr lang="ja-JP" altLang="en-US" sz="2000" b="1" dirty="0">
                <a:latin typeface="+mn-ea"/>
              </a:rPr>
              <a:t>はじめとした基本的な</a:t>
            </a:r>
            <a:r>
              <a:rPr lang="ja-JP" altLang="en-US" sz="2000" b="1" dirty="0" smtClean="0">
                <a:latin typeface="+mn-ea"/>
              </a:rPr>
              <a:t>感染防止策を徹底するよう協力要請</a:t>
            </a:r>
            <a:endParaRPr lang="en-US" altLang="ja-JP" sz="2000" b="1" dirty="0" smtClean="0">
              <a:latin typeface="+mn-ea"/>
            </a:endParaRPr>
          </a:p>
          <a:p>
            <a:pPr marL="0" indent="0">
              <a:lnSpc>
                <a:spcPct val="100000"/>
              </a:lnSpc>
              <a:spcBef>
                <a:spcPts val="600"/>
              </a:spcBef>
              <a:buNone/>
            </a:pPr>
            <a:r>
              <a:rPr lang="ja-JP" altLang="en-US" sz="1900" b="1" dirty="0" smtClean="0">
                <a:latin typeface="+mn-ea"/>
              </a:rPr>
              <a:t>　</a:t>
            </a:r>
            <a:r>
              <a:rPr lang="en-US" altLang="ja-JP" sz="1900" b="1" dirty="0" smtClean="0">
                <a:latin typeface="+mn-ea"/>
              </a:rPr>
              <a:t>※</a:t>
            </a:r>
            <a:r>
              <a:rPr lang="ja-JP" altLang="en-US" sz="1900" b="1" dirty="0" smtClean="0">
                <a:latin typeface="+mn-ea"/>
              </a:rPr>
              <a:t>夏場は、熱中症防止の観点から、屋外でマスクの必要ない場面では、マスクを外すことを推奨</a:t>
            </a:r>
            <a:endParaRPr lang="en-US" altLang="ja-JP" sz="1900" b="1" dirty="0" smtClean="0">
              <a:latin typeface="+mn-ea"/>
            </a:endParaRPr>
          </a:p>
          <a:p>
            <a:pPr marL="0" indent="0">
              <a:lnSpc>
                <a:spcPct val="100000"/>
              </a:lnSpc>
              <a:spcBef>
                <a:spcPts val="300"/>
              </a:spcBef>
              <a:buNone/>
            </a:pPr>
            <a:r>
              <a:rPr lang="ja-JP" altLang="en-US" sz="1900" b="1" dirty="0" smtClean="0">
                <a:latin typeface="+mn-ea"/>
              </a:rPr>
              <a:t>　</a:t>
            </a:r>
            <a:r>
              <a:rPr lang="en-US" altLang="ja-JP" sz="1900" b="1" dirty="0" smtClean="0">
                <a:latin typeface="+mn-ea"/>
              </a:rPr>
              <a:t>※</a:t>
            </a:r>
            <a:r>
              <a:rPr lang="ja-JP" altLang="en-US" sz="1900" b="1" dirty="0" smtClean="0">
                <a:latin typeface="+mn-ea"/>
              </a:rPr>
              <a:t>エアコン使用時も、定期的に窓を開けたり換気扇を使用して効果的な換気</a:t>
            </a:r>
            <a:endParaRPr lang="en-US" altLang="ja-JP" sz="1900" b="1" dirty="0" smtClean="0">
              <a:latin typeface="+mn-ea"/>
            </a:endParaRPr>
          </a:p>
          <a:p>
            <a:pPr marL="252000" indent="0">
              <a:lnSpc>
                <a:spcPct val="100000"/>
              </a:lnSpc>
              <a:spcBef>
                <a:spcPts val="600"/>
              </a:spcBef>
              <a:buNone/>
            </a:pPr>
            <a:r>
              <a:rPr lang="ja-JP" altLang="en-US" sz="1800" b="1" dirty="0" smtClean="0">
                <a:solidFill>
                  <a:schemeClr val="accent6">
                    <a:lumMod val="75000"/>
                  </a:schemeClr>
                </a:solidFill>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別添１</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（省略）：気をつけていただきたいこと</a:t>
            </a:r>
            <a:endParaRPr lang="ja-JP" altLang="en-US" sz="1800" b="1" dirty="0">
              <a:solidFill>
                <a:schemeClr val="accent6">
                  <a:lumMod val="75000"/>
                </a:schemeClr>
              </a:solidFill>
              <a:latin typeface="+mn-ea"/>
            </a:endParaRPr>
          </a:p>
          <a:p>
            <a:pPr marL="252000" indent="0">
              <a:lnSpc>
                <a:spcPct val="100000"/>
              </a:lnSpc>
              <a:spcBef>
                <a:spcPts val="300"/>
              </a:spcBef>
              <a:buNone/>
            </a:pPr>
            <a:r>
              <a:rPr lang="ja-JP" altLang="en-US" sz="1800" b="1" dirty="0" smtClean="0">
                <a:solidFill>
                  <a:schemeClr val="accent6">
                    <a:lumMod val="75000"/>
                  </a:schemeClr>
                </a:solidFill>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別添２</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（省略）：屋外・屋内でのマスク着用及び子どものマスク着用について</a:t>
            </a:r>
            <a:endParaRPr lang="ja-JP" altLang="en-US" sz="1800" b="1" dirty="0">
              <a:solidFill>
                <a:schemeClr val="accent6">
                  <a:lumMod val="75000"/>
                </a:schemeClr>
              </a:solidFill>
              <a:latin typeface="+mn-ea"/>
            </a:endParaRPr>
          </a:p>
          <a:p>
            <a:pPr marL="0" indent="0">
              <a:lnSpc>
                <a:spcPct val="100000"/>
              </a:lnSpc>
              <a:spcBef>
                <a:spcPts val="300"/>
              </a:spcBef>
              <a:buNone/>
            </a:pPr>
            <a:r>
              <a:rPr lang="ja-JP" altLang="en-US" sz="1900" b="1" dirty="0" smtClean="0">
                <a:solidFill>
                  <a:schemeClr val="accent6">
                    <a:lumMod val="75000"/>
                  </a:schemeClr>
                </a:solidFill>
                <a:latin typeface="+mn-ea"/>
              </a:rPr>
              <a:t>　</a:t>
            </a:r>
            <a:r>
              <a:rPr lang="ja-JP" altLang="en-US" sz="1800" b="1" dirty="0" smtClean="0">
                <a:solidFill>
                  <a:schemeClr val="accent6">
                    <a:lumMod val="75000"/>
                  </a:schemeClr>
                </a:solidFill>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別添３</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（省略）：効果的な換気についてのポイント</a:t>
            </a:r>
            <a:endParaRPr lang="ja-JP" altLang="en-US" sz="1800" b="1" dirty="0">
              <a:solidFill>
                <a:schemeClr val="accent6">
                  <a:lumMod val="75000"/>
                </a:schemeClr>
              </a:solidFill>
              <a:latin typeface="+mn-ea"/>
            </a:endParaRPr>
          </a:p>
          <a:p>
            <a:pPr>
              <a:lnSpc>
                <a:spcPct val="100000"/>
              </a:lnSpc>
              <a:spcBef>
                <a:spcPts val="900"/>
              </a:spcBef>
            </a:pPr>
            <a:r>
              <a:rPr lang="ja-JP" altLang="en-US" sz="2000" b="1" dirty="0" smtClean="0">
                <a:latin typeface="+mn-ea"/>
              </a:rPr>
              <a:t>外出</a:t>
            </a:r>
            <a:r>
              <a:rPr lang="ja-JP" altLang="en-US" sz="2000" b="1" dirty="0">
                <a:latin typeface="+mn-ea"/>
              </a:rPr>
              <a:t>する場合は</a:t>
            </a:r>
            <a:r>
              <a:rPr lang="ja-JP" altLang="en-US" sz="2000" b="1" dirty="0" smtClean="0">
                <a:latin typeface="+mn-ea"/>
              </a:rPr>
              <a:t>、適切</a:t>
            </a:r>
            <a:r>
              <a:rPr lang="ja-JP" altLang="en-US" sz="2000" b="1" dirty="0">
                <a:latin typeface="+mn-ea"/>
              </a:rPr>
              <a:t>な感染</a:t>
            </a:r>
            <a:r>
              <a:rPr lang="ja-JP" altLang="en-US" sz="2000" b="1" dirty="0" smtClean="0">
                <a:latin typeface="+mn-ea"/>
              </a:rPr>
              <a:t>防止策</a:t>
            </a:r>
            <a:r>
              <a:rPr lang="ja-JP" altLang="en-US" sz="2000" b="1" dirty="0">
                <a:latin typeface="+mn-ea"/>
              </a:rPr>
              <a:t>を徹底</a:t>
            </a:r>
            <a:r>
              <a:rPr lang="ja-JP" altLang="en-US" sz="2000" b="1" dirty="0" smtClean="0">
                <a:latin typeface="+mn-ea"/>
              </a:rPr>
              <a:t>して、できる限り家族</a:t>
            </a:r>
            <a:r>
              <a:rPr lang="ja-JP" altLang="en-US" sz="2000" b="1" dirty="0">
                <a:latin typeface="+mn-ea"/>
              </a:rPr>
              <a:t>や普段行動</a:t>
            </a:r>
            <a:r>
              <a:rPr lang="ja-JP" altLang="en-US" sz="2000" b="1" dirty="0" smtClean="0">
                <a:latin typeface="+mn-ea"/>
              </a:rPr>
              <a:t>を共に</a:t>
            </a:r>
            <a:r>
              <a:rPr lang="ja-JP" altLang="en-US" sz="2000" b="1" dirty="0">
                <a:latin typeface="+mn-ea"/>
              </a:rPr>
              <a:t>している方</a:t>
            </a:r>
            <a:r>
              <a:rPr lang="ja-JP" altLang="en-US" sz="2000" b="1" dirty="0" smtClean="0">
                <a:latin typeface="+mn-ea"/>
              </a:rPr>
              <a:t>と、少人数で行動するよう協力要請</a:t>
            </a:r>
            <a:endParaRPr lang="en-US" altLang="ja-JP" sz="2000" b="1" dirty="0" smtClean="0">
              <a:latin typeface="+mn-ea"/>
            </a:endParaRPr>
          </a:p>
          <a:p>
            <a:pPr>
              <a:lnSpc>
                <a:spcPct val="100000"/>
              </a:lnSpc>
              <a:spcBef>
                <a:spcPts val="900"/>
              </a:spcBef>
            </a:pPr>
            <a:r>
              <a:rPr lang="ja-JP" altLang="en-US" sz="2000" b="1" dirty="0" smtClean="0">
                <a:latin typeface="+mn-ea"/>
              </a:rPr>
              <a:t>混雑した場所や感染リスクが高い場所への外出を自粛するよう協力要請</a:t>
            </a:r>
            <a:endParaRPr lang="en-US" altLang="ja-JP" sz="2000" b="1" dirty="0" smtClean="0">
              <a:latin typeface="+mn-ea"/>
            </a:endParaRPr>
          </a:p>
          <a:p>
            <a:pPr>
              <a:lnSpc>
                <a:spcPct val="100000"/>
              </a:lnSpc>
              <a:spcBef>
                <a:spcPts val="900"/>
              </a:spcBef>
            </a:pPr>
            <a:r>
              <a:rPr lang="ja-JP" altLang="en-US" sz="2000" b="1" dirty="0" smtClean="0">
                <a:latin typeface="+mn-ea"/>
              </a:rPr>
              <a:t>帰省</a:t>
            </a:r>
            <a:r>
              <a:rPr lang="ja-JP" altLang="en-US" sz="2000" b="1" dirty="0">
                <a:latin typeface="+mn-ea"/>
              </a:rPr>
              <a:t>や旅行</a:t>
            </a:r>
            <a:r>
              <a:rPr lang="ja-JP" altLang="en-US" sz="2000" b="1" dirty="0" smtClean="0">
                <a:latin typeface="+mn-ea"/>
              </a:rPr>
              <a:t>等、都道府県をまたぐ移動は、「三つの密」の回避を含め、基本的な感染防止策を徹底するとともに、移動先での感染リスクの高い行動を控えるよう協力要請</a:t>
            </a:r>
            <a:endParaRPr lang="en-US" altLang="ja-JP" sz="2000" b="1" dirty="0" smtClean="0">
              <a:latin typeface="+mn-ea"/>
            </a:endParaRPr>
          </a:p>
          <a:p>
            <a:pPr>
              <a:lnSpc>
                <a:spcPct val="100000"/>
              </a:lnSpc>
              <a:spcBef>
                <a:spcPts val="900"/>
              </a:spcBef>
            </a:pPr>
            <a:r>
              <a:rPr lang="ja-JP" altLang="en-US" sz="2000" b="1" dirty="0" smtClean="0">
                <a:latin typeface="+mn-ea"/>
              </a:rPr>
              <a:t>発熱</a:t>
            </a:r>
            <a:r>
              <a:rPr lang="ja-JP" altLang="en-US" sz="2000" b="1" dirty="0">
                <a:latin typeface="+mn-ea"/>
              </a:rPr>
              <a:t>等の症状がある場合は</a:t>
            </a:r>
            <a:r>
              <a:rPr lang="ja-JP" altLang="en-US" sz="2000" b="1" dirty="0" smtClean="0">
                <a:latin typeface="+mn-ea"/>
              </a:rPr>
              <a:t>、帰省や旅行を控えるよう協力要請</a:t>
            </a:r>
            <a:endParaRPr lang="en-US" altLang="ja-JP" sz="2000" b="1" dirty="0" smtClean="0">
              <a:latin typeface="+mn-ea"/>
            </a:endParaRPr>
          </a:p>
          <a:p>
            <a:pPr>
              <a:lnSpc>
                <a:spcPct val="100000"/>
              </a:lnSpc>
              <a:spcBef>
                <a:spcPts val="900"/>
              </a:spcBef>
            </a:pPr>
            <a:r>
              <a:rPr lang="ja-JP" altLang="en-US" sz="2000" b="1" u="sng" dirty="0" smtClean="0">
                <a:latin typeface="+mn-ea"/>
              </a:rPr>
              <a:t>感染した際の自宅療養に備えて、食料品や衛生用品等を備蓄するよう協力要請</a:t>
            </a:r>
            <a:endParaRPr lang="en-US" altLang="ja-JP" sz="2000" b="1" u="sng" dirty="0" smtClean="0">
              <a:latin typeface="+mn-ea"/>
            </a:endParaRPr>
          </a:p>
          <a:p>
            <a:pPr>
              <a:lnSpc>
                <a:spcPct val="100000"/>
              </a:lnSpc>
              <a:spcBef>
                <a:spcPts val="900"/>
              </a:spcBef>
            </a:pPr>
            <a:r>
              <a:rPr lang="ja-JP" altLang="en-US" sz="2000" b="1" dirty="0">
                <a:latin typeface="+mn-ea"/>
              </a:rPr>
              <a:t>感染に不安を感じる無症状者に、ワクチン接種者を含めて検査を受けるよう協力</a:t>
            </a:r>
            <a:r>
              <a:rPr lang="ja-JP" altLang="en-US" sz="2000" b="1" dirty="0" smtClean="0">
                <a:latin typeface="+mn-ea"/>
              </a:rPr>
              <a:t>要請</a:t>
            </a:r>
            <a:endParaRPr lang="en-US" altLang="ja-JP" sz="2000" b="1" dirty="0">
              <a:latin typeface="+mn-ea"/>
            </a:endParaRPr>
          </a:p>
        </p:txBody>
      </p:sp>
    </p:spTree>
    <p:extLst>
      <p:ext uri="{BB962C8B-B14F-4D97-AF65-F5344CB8AC3E}">
        <p14:creationId xmlns:p14="http://schemas.microsoft.com/office/powerpoint/2010/main" val="12211055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63475" y="537384"/>
            <a:ext cx="11632961" cy="6136186"/>
          </a:xfrm>
          <a:ln w="57150">
            <a:noFill/>
          </a:ln>
        </p:spPr>
        <p:txBody>
          <a:bodyPr tIns="180000" anchor="t" anchorCtr="0">
            <a:normAutofit fontScale="85000" lnSpcReduction="20000"/>
          </a:bodyPr>
          <a:lstStyle/>
          <a:p>
            <a:pPr marL="230400" indent="-230400" algn="just">
              <a:lnSpc>
                <a:spcPct val="110000"/>
              </a:lnSpc>
              <a:spcBef>
                <a:spcPts val="800"/>
              </a:spcBef>
            </a:pPr>
            <a:r>
              <a:rPr lang="ja-JP" altLang="en-US" sz="2400" b="1" dirty="0" smtClean="0">
                <a:latin typeface="+mn-ea"/>
              </a:rPr>
              <a:t>重症化リスクの高い高齢者や基礎疾患のある方と会う際は、事前にワクチン接種（３回目接種）か、無料検査などによる陰性確認を行うよう協力要請</a:t>
            </a:r>
            <a:endParaRPr lang="en-US" altLang="ja-JP" sz="2400" b="1" dirty="0" smtClean="0">
              <a:latin typeface="+mn-ea"/>
            </a:endParaRPr>
          </a:p>
          <a:p>
            <a:pPr marL="230400" indent="-230400" algn="just">
              <a:lnSpc>
                <a:spcPct val="110000"/>
              </a:lnSpc>
              <a:spcBef>
                <a:spcPts val="800"/>
              </a:spcBef>
            </a:pPr>
            <a:r>
              <a:rPr lang="ja-JP" altLang="en-US" sz="2400" b="1" dirty="0" smtClean="0">
                <a:latin typeface="+mn-ea"/>
              </a:rPr>
              <a:t>医療</a:t>
            </a:r>
            <a:r>
              <a:rPr lang="ja-JP" altLang="en-US" sz="2400" b="1" dirty="0">
                <a:latin typeface="+mn-ea"/>
              </a:rPr>
              <a:t>ひっ迫時に</a:t>
            </a:r>
            <a:r>
              <a:rPr lang="ja-JP" altLang="en-US" sz="2400" b="1" dirty="0" smtClean="0">
                <a:latin typeface="+mn-ea"/>
              </a:rPr>
              <a:t>おける診療・検査医療機関（発熱外来）での受診前検査等への協力要請</a:t>
            </a:r>
            <a:endParaRPr lang="en-US" altLang="ja-JP" sz="2400" b="1" dirty="0" smtClean="0">
              <a:latin typeface="+mn-ea"/>
            </a:endParaRPr>
          </a:p>
          <a:p>
            <a:pPr marL="230400" indent="-230400" algn="just">
              <a:lnSpc>
                <a:spcPct val="110000"/>
              </a:lnSpc>
              <a:spcBef>
                <a:spcPts val="800"/>
              </a:spcBef>
            </a:pPr>
            <a:r>
              <a:rPr lang="ja-JP" altLang="en-US" sz="2400" b="1" dirty="0" smtClean="0">
                <a:latin typeface="+mn-ea"/>
              </a:rPr>
              <a:t>医療機関でのルールを守ることや、診療</a:t>
            </a:r>
            <a:r>
              <a:rPr lang="ja-JP" altLang="en-US" sz="2400" b="1" dirty="0">
                <a:latin typeface="+mn-ea"/>
              </a:rPr>
              <a:t>時間内</a:t>
            </a:r>
            <a:r>
              <a:rPr lang="ja-JP" altLang="en-US" sz="2400" b="1" dirty="0" smtClean="0">
                <a:latin typeface="+mn-ea"/>
              </a:rPr>
              <a:t>に受診するよう協力要請</a:t>
            </a:r>
            <a:endParaRPr lang="en-US" altLang="ja-JP" sz="2400" b="1" dirty="0" smtClean="0">
              <a:latin typeface="+mn-ea"/>
            </a:endParaRPr>
          </a:p>
          <a:p>
            <a:pPr marL="0" indent="0" algn="just">
              <a:lnSpc>
                <a:spcPct val="110000"/>
              </a:lnSpc>
              <a:spcBef>
                <a:spcPts val="300"/>
              </a:spcBef>
              <a:buNone/>
            </a:pPr>
            <a:r>
              <a:rPr lang="ja-JP" altLang="en-US" sz="2200" b="1" dirty="0">
                <a:latin typeface="+mn-ea"/>
              </a:rPr>
              <a:t>　</a:t>
            </a:r>
            <a:r>
              <a:rPr lang="en-US" altLang="ja-JP" sz="2200" b="1" dirty="0" smtClean="0">
                <a:latin typeface="+mn-ea"/>
              </a:rPr>
              <a:t>※</a:t>
            </a:r>
            <a:r>
              <a:rPr lang="ja-JP" altLang="en-US" sz="2200" b="1" dirty="0" smtClean="0">
                <a:latin typeface="+mn-ea"/>
              </a:rPr>
              <a:t>特に休日や夜間では、症状が軽い場合は、翌日に受診するなどの協力をお願いします。</a:t>
            </a:r>
            <a:endParaRPr lang="en-US" altLang="ja-JP" sz="2200" b="1" dirty="0" smtClean="0">
              <a:latin typeface="+mn-ea"/>
            </a:endParaRPr>
          </a:p>
          <a:p>
            <a:pPr marL="0" indent="0" algn="just">
              <a:lnSpc>
                <a:spcPct val="110000"/>
              </a:lnSpc>
              <a:spcBef>
                <a:spcPts val="300"/>
              </a:spcBef>
              <a:buNone/>
            </a:pPr>
            <a:r>
              <a:rPr lang="ja-JP" altLang="en-US" sz="2200" b="1" dirty="0">
                <a:latin typeface="+mn-ea"/>
              </a:rPr>
              <a:t>　</a:t>
            </a:r>
            <a:r>
              <a:rPr lang="en-US" altLang="ja-JP" sz="2200" b="1" dirty="0" smtClean="0">
                <a:latin typeface="+mn-ea"/>
              </a:rPr>
              <a:t>※</a:t>
            </a:r>
            <a:r>
              <a:rPr lang="ja-JP" altLang="en-US" sz="2200" b="1" dirty="0" smtClean="0">
                <a:latin typeface="+mn-ea"/>
              </a:rPr>
              <a:t>夜間に救急外来の受診等に迷う場合は、救急電話相談を活用してください。</a:t>
            </a:r>
            <a:endParaRPr lang="en-US" altLang="ja-JP" sz="2200" b="1" dirty="0" smtClean="0">
              <a:latin typeface="+mn-ea"/>
            </a:endParaRPr>
          </a:p>
          <a:p>
            <a:pPr marL="0" indent="0" algn="just">
              <a:lnSpc>
                <a:spcPct val="110000"/>
              </a:lnSpc>
              <a:spcBef>
                <a:spcPts val="300"/>
              </a:spcBef>
              <a:buNone/>
            </a:pPr>
            <a:r>
              <a:rPr lang="ja-JP" altLang="en-US" sz="2200" b="1" dirty="0" smtClean="0">
                <a:latin typeface="+mn-ea"/>
              </a:rPr>
              <a:t>　　（一般向け救急電話相談：＃</a:t>
            </a:r>
            <a:r>
              <a:rPr lang="en-US" altLang="ja-JP" sz="2200" b="1" dirty="0" smtClean="0">
                <a:latin typeface="+mn-ea"/>
              </a:rPr>
              <a:t>7899</a:t>
            </a:r>
            <a:r>
              <a:rPr lang="ja-JP" altLang="en-US" sz="2200" b="1" dirty="0" smtClean="0">
                <a:latin typeface="+mn-ea"/>
              </a:rPr>
              <a:t>　小児救急電話相談：＃</a:t>
            </a:r>
            <a:r>
              <a:rPr lang="en-US" altLang="ja-JP" sz="2200" b="1" dirty="0" smtClean="0">
                <a:latin typeface="+mn-ea"/>
              </a:rPr>
              <a:t>8000</a:t>
            </a:r>
            <a:r>
              <a:rPr lang="ja-JP" altLang="en-US" sz="2200" b="1" dirty="0" smtClean="0">
                <a:latin typeface="+mn-ea"/>
              </a:rPr>
              <a:t>）　</a:t>
            </a:r>
            <a:endParaRPr lang="en-US" altLang="ja-JP" sz="2200" b="1" dirty="0" smtClean="0">
              <a:latin typeface="+mn-ea"/>
            </a:endParaRPr>
          </a:p>
          <a:p>
            <a:pPr marL="230400" indent="-230400" algn="just">
              <a:lnSpc>
                <a:spcPct val="110000"/>
              </a:lnSpc>
              <a:spcBef>
                <a:spcPts val="800"/>
              </a:spcBef>
            </a:pPr>
            <a:r>
              <a:rPr lang="ja-JP" altLang="en-US" sz="2400" b="1" dirty="0" smtClean="0">
                <a:latin typeface="+mn-ea"/>
              </a:rPr>
              <a:t>感染</a:t>
            </a:r>
            <a:r>
              <a:rPr lang="ja-JP" altLang="en-US" sz="2400" b="1" dirty="0">
                <a:latin typeface="+mn-ea"/>
              </a:rPr>
              <a:t>対策が徹底されていない飲食店等の利用を控え、「かがわ安心飲食認証店」など、感染対策が徹底された飲食店等を利用するよう協力要請</a:t>
            </a:r>
          </a:p>
          <a:p>
            <a:pPr marL="230400" indent="-230400" algn="just">
              <a:lnSpc>
                <a:spcPct val="110000"/>
              </a:lnSpc>
              <a:spcBef>
                <a:spcPts val="800"/>
              </a:spcBef>
            </a:pPr>
            <a:r>
              <a:rPr lang="ja-JP" altLang="en-US" sz="2400" b="1" dirty="0">
                <a:latin typeface="+mn-ea"/>
              </a:rPr>
              <a:t>会食や飲み会をする際には</a:t>
            </a:r>
            <a:r>
              <a:rPr lang="ja-JP" altLang="en-US" sz="2400" b="1" dirty="0" smtClean="0">
                <a:latin typeface="+mn-ea"/>
              </a:rPr>
              <a:t>、大声を出さないことや「</a:t>
            </a:r>
            <a:r>
              <a:rPr lang="ja-JP" altLang="en-US" sz="2400" b="1" dirty="0">
                <a:latin typeface="+mn-ea"/>
              </a:rPr>
              <a:t>マスク会食」や座席間隔の確保、換気などの三密回避を徹底するよう協力要請</a:t>
            </a:r>
          </a:p>
          <a:p>
            <a:pPr marL="230400" indent="-230400" algn="just">
              <a:lnSpc>
                <a:spcPct val="110000"/>
              </a:lnSpc>
              <a:spcBef>
                <a:spcPts val="800"/>
              </a:spcBef>
            </a:pPr>
            <a:r>
              <a:rPr lang="ja-JP" altLang="en-US" sz="2400" b="1" dirty="0">
                <a:latin typeface="+mn-ea"/>
              </a:rPr>
              <a:t>同一グループの同一</a:t>
            </a:r>
            <a:r>
              <a:rPr lang="ja-JP" altLang="en-US" sz="2400" b="1" dirty="0" smtClean="0">
                <a:latin typeface="+mn-ea"/>
              </a:rPr>
              <a:t>テーブルでの</a:t>
            </a:r>
            <a:r>
              <a:rPr lang="ja-JP" altLang="en-US" sz="2400" b="1" dirty="0">
                <a:latin typeface="+mn-ea"/>
              </a:rPr>
              <a:t>５人以上の会食を</a:t>
            </a:r>
            <a:r>
              <a:rPr lang="ja-JP" altLang="en-US" sz="2400" b="1" dirty="0" smtClean="0">
                <a:latin typeface="+mn-ea"/>
              </a:rPr>
              <a:t>避け、会食は２時間以内とするよう協力要請（「かがわ安心飲食認証店」を利用する場合を除く）</a:t>
            </a:r>
            <a:endParaRPr lang="en-US" altLang="ja-JP" sz="2400" b="1" dirty="0" smtClean="0">
              <a:latin typeface="+mn-ea"/>
            </a:endParaRPr>
          </a:p>
          <a:p>
            <a:pPr marL="230400" indent="-230400" algn="just">
              <a:lnSpc>
                <a:spcPct val="110000"/>
              </a:lnSpc>
              <a:spcBef>
                <a:spcPts val="800"/>
              </a:spcBef>
            </a:pPr>
            <a:r>
              <a:rPr lang="ja-JP" altLang="en-US" sz="2400" b="1" dirty="0">
                <a:latin typeface="+mn-ea"/>
              </a:rPr>
              <a:t>業種別</a:t>
            </a:r>
            <a:r>
              <a:rPr lang="ja-JP" altLang="en-US" sz="2400" b="1" dirty="0" smtClean="0">
                <a:latin typeface="+mn-ea"/>
              </a:rPr>
              <a:t>ガイドライン等を遵守している施設等を利用するよう協力要請</a:t>
            </a:r>
            <a:endParaRPr lang="en-US" altLang="ja-JP" sz="2400" b="1" dirty="0" smtClean="0">
              <a:latin typeface="+mn-ea"/>
            </a:endParaRPr>
          </a:p>
          <a:p>
            <a:pPr marL="252000" indent="0" algn="just">
              <a:lnSpc>
                <a:spcPct val="110000"/>
              </a:lnSpc>
              <a:spcBef>
                <a:spcPts val="600"/>
              </a:spcBef>
              <a:buNone/>
            </a:pPr>
            <a:r>
              <a:rPr lang="ja-JP" altLang="en-US" sz="2100" b="1" dirty="0" smtClean="0">
                <a:solidFill>
                  <a:schemeClr val="accent6">
                    <a:lumMod val="75000"/>
                  </a:schemeClr>
                </a:solidFill>
                <a:latin typeface="+mn-ea"/>
              </a:rPr>
              <a:t>　</a:t>
            </a:r>
            <a:r>
              <a:rPr lang="en-US" altLang="ja-JP" sz="2100" b="1" dirty="0" smtClean="0">
                <a:solidFill>
                  <a:schemeClr val="accent6">
                    <a:lumMod val="75000"/>
                  </a:schemeClr>
                </a:solidFill>
                <a:latin typeface="+mn-ea"/>
              </a:rPr>
              <a:t>【</a:t>
            </a:r>
            <a:r>
              <a:rPr lang="ja-JP" altLang="en-US" sz="2100" b="1" dirty="0" smtClean="0">
                <a:solidFill>
                  <a:schemeClr val="accent6">
                    <a:lumMod val="75000"/>
                  </a:schemeClr>
                </a:solidFill>
                <a:latin typeface="+mn-ea"/>
              </a:rPr>
              <a:t>別添４</a:t>
            </a:r>
            <a:r>
              <a:rPr lang="en-US" altLang="ja-JP" sz="2100" b="1" dirty="0" smtClean="0">
                <a:solidFill>
                  <a:schemeClr val="accent6">
                    <a:lumMod val="75000"/>
                  </a:schemeClr>
                </a:solidFill>
                <a:latin typeface="+mn-ea"/>
              </a:rPr>
              <a:t>】</a:t>
            </a:r>
            <a:r>
              <a:rPr lang="ja-JP" altLang="en-US" sz="2100" b="1" dirty="0" smtClean="0">
                <a:solidFill>
                  <a:schemeClr val="accent6">
                    <a:lumMod val="75000"/>
                  </a:schemeClr>
                </a:solidFill>
                <a:latin typeface="+mn-ea"/>
              </a:rPr>
              <a:t>（省略）：業種別ガイドライン</a:t>
            </a:r>
            <a:endParaRPr lang="en-US" altLang="ja-JP" sz="2100" b="1" dirty="0" smtClean="0">
              <a:latin typeface="+mn-ea"/>
            </a:endParaRPr>
          </a:p>
          <a:p>
            <a:pPr marL="230400" indent="-230400" algn="just">
              <a:lnSpc>
                <a:spcPct val="110000"/>
              </a:lnSpc>
              <a:spcBef>
                <a:spcPts val="800"/>
              </a:spcBef>
            </a:pPr>
            <a:r>
              <a:rPr lang="ja-JP" altLang="en-US" sz="2400" b="1" dirty="0" smtClean="0">
                <a:latin typeface="+mn-ea"/>
              </a:rPr>
              <a:t>厚生</a:t>
            </a:r>
            <a:r>
              <a:rPr lang="ja-JP" altLang="en-US" sz="2400" b="1" dirty="0">
                <a:latin typeface="+mn-ea"/>
              </a:rPr>
              <a:t>労働省「新型コロナウイルス接触確認アプリ（ＣＯＣＯＡ）」を積極的にインストール</a:t>
            </a:r>
            <a:r>
              <a:rPr lang="ja-JP" altLang="en-US" sz="2400" b="1" dirty="0" smtClean="0">
                <a:latin typeface="+mn-ea"/>
              </a:rPr>
              <a:t>するよう協力要請</a:t>
            </a:r>
            <a:endParaRPr lang="ja-JP" altLang="en-US" sz="2400" b="1" dirty="0">
              <a:latin typeface="+mn-ea"/>
            </a:endParaRPr>
          </a:p>
          <a:p>
            <a:pPr marL="252000" indent="0" algn="just">
              <a:lnSpc>
                <a:spcPct val="110000"/>
              </a:lnSpc>
              <a:spcBef>
                <a:spcPts val="600"/>
              </a:spcBef>
              <a:buNone/>
            </a:pPr>
            <a:r>
              <a:rPr lang="ja-JP" altLang="en-US" sz="2100" b="1" dirty="0" smtClean="0">
                <a:solidFill>
                  <a:schemeClr val="accent6">
                    <a:lumMod val="75000"/>
                  </a:schemeClr>
                </a:solidFill>
                <a:latin typeface="+mn-ea"/>
              </a:rPr>
              <a:t>　</a:t>
            </a:r>
            <a:r>
              <a:rPr lang="en-US" altLang="ja-JP" sz="2100" b="1" dirty="0" smtClean="0">
                <a:solidFill>
                  <a:schemeClr val="accent6">
                    <a:lumMod val="75000"/>
                  </a:schemeClr>
                </a:solidFill>
                <a:latin typeface="+mn-ea"/>
              </a:rPr>
              <a:t>【</a:t>
            </a:r>
            <a:r>
              <a:rPr lang="ja-JP" altLang="en-US" sz="2100" b="1" dirty="0" smtClean="0">
                <a:solidFill>
                  <a:schemeClr val="accent6">
                    <a:lumMod val="75000"/>
                  </a:schemeClr>
                </a:solidFill>
                <a:latin typeface="+mn-ea"/>
              </a:rPr>
              <a:t>別添５</a:t>
            </a:r>
            <a:r>
              <a:rPr lang="en-US" altLang="ja-JP" sz="2100" b="1" dirty="0" smtClean="0">
                <a:solidFill>
                  <a:schemeClr val="accent6">
                    <a:lumMod val="75000"/>
                  </a:schemeClr>
                </a:solidFill>
                <a:latin typeface="+mn-ea"/>
              </a:rPr>
              <a:t>】</a:t>
            </a:r>
            <a:r>
              <a:rPr lang="ja-JP" altLang="en-US" sz="2100" b="1" dirty="0" smtClean="0">
                <a:solidFill>
                  <a:schemeClr val="accent6">
                    <a:lumMod val="75000"/>
                  </a:schemeClr>
                </a:solidFill>
                <a:latin typeface="+mn-ea"/>
              </a:rPr>
              <a:t>（省略）：</a:t>
            </a:r>
            <a:r>
              <a:rPr lang="ja-JP" altLang="en-US" sz="2100" b="1" dirty="0">
                <a:solidFill>
                  <a:schemeClr val="accent6">
                    <a:lumMod val="75000"/>
                  </a:schemeClr>
                </a:solidFill>
                <a:latin typeface="+mn-ea"/>
              </a:rPr>
              <a:t>新型コロナウイルス接触確認</a:t>
            </a:r>
            <a:r>
              <a:rPr lang="ja-JP" altLang="en-US" sz="2100" b="1" dirty="0" smtClean="0">
                <a:solidFill>
                  <a:schemeClr val="accent6">
                    <a:lumMod val="75000"/>
                  </a:schemeClr>
                </a:solidFill>
                <a:latin typeface="+mn-ea"/>
              </a:rPr>
              <a:t>アプリ</a:t>
            </a:r>
            <a:endParaRPr lang="en-US" altLang="ja-JP" sz="2100" b="1" dirty="0" smtClean="0">
              <a:solidFill>
                <a:schemeClr val="accent6">
                  <a:lumMod val="75000"/>
                </a:schemeClr>
              </a:solidFill>
              <a:latin typeface="+mn-ea"/>
            </a:endParaRPr>
          </a:p>
        </p:txBody>
      </p:sp>
      <p:sp>
        <p:nvSpPr>
          <p:cNvPr id="2" name="タイトル 1"/>
          <p:cNvSpPr>
            <a:spLocks noGrp="1"/>
          </p:cNvSpPr>
          <p:nvPr>
            <p:ph type="title"/>
          </p:nvPr>
        </p:nvSpPr>
        <p:spPr>
          <a:xfrm>
            <a:off x="294290" y="9560"/>
            <a:ext cx="6032619" cy="641847"/>
          </a:xfrm>
        </p:spPr>
        <p:txBody>
          <a:bodyPr>
            <a:normAutofit/>
          </a:bodyPr>
          <a:lstStyle/>
          <a:p>
            <a:r>
              <a:rPr kumimoji="1" lang="ja-JP" altLang="en-US" sz="2400" dirty="0" smtClean="0"/>
              <a:t>●</a:t>
            </a:r>
            <a:r>
              <a:rPr kumimoji="1" lang="ja-JP" altLang="en-US" sz="2400" b="1" dirty="0" smtClean="0">
                <a:ea typeface="+mn-ea"/>
              </a:rPr>
              <a:t>県民への協力要請</a:t>
            </a:r>
            <a:r>
              <a:rPr lang="ja-JP" altLang="en-US" sz="2400" b="1" dirty="0" smtClean="0">
                <a:ea typeface="+mn-ea"/>
              </a:rPr>
              <a:t>②</a:t>
            </a:r>
            <a:r>
              <a:rPr kumimoji="1" lang="en-US" altLang="ja-JP" sz="1800" dirty="0" smtClean="0">
                <a:ea typeface="+mn-ea"/>
              </a:rPr>
              <a:t>【</a:t>
            </a:r>
            <a:r>
              <a:rPr kumimoji="1" lang="ja-JP" altLang="en-US" sz="1800" dirty="0" smtClean="0">
                <a:ea typeface="+mn-ea"/>
              </a:rPr>
              <a:t>法第</a:t>
            </a:r>
            <a:r>
              <a:rPr kumimoji="1" lang="en-US" altLang="ja-JP" sz="1800" dirty="0" smtClean="0">
                <a:ea typeface="+mn-ea"/>
              </a:rPr>
              <a:t>24</a:t>
            </a:r>
            <a:r>
              <a:rPr kumimoji="1" lang="ja-JP" altLang="en-US" sz="1800" dirty="0" smtClean="0">
                <a:ea typeface="+mn-ea"/>
              </a:rPr>
              <a:t>条第９項</a:t>
            </a:r>
            <a:r>
              <a:rPr kumimoji="1" lang="en-US" altLang="ja-JP" sz="1800" dirty="0" smtClean="0">
                <a:ea typeface="+mn-ea"/>
              </a:rPr>
              <a:t>】</a:t>
            </a:r>
            <a:endParaRPr kumimoji="1" lang="ja-JP" altLang="en-US" sz="1800" dirty="0">
              <a:ea typeface="+mn-ea"/>
            </a:endParaRPr>
          </a:p>
        </p:txBody>
      </p:sp>
      <p:sp>
        <p:nvSpPr>
          <p:cNvPr id="10" name="スライド番号プレースホルダー 3"/>
          <p:cNvSpPr>
            <a:spLocks noGrp="1"/>
          </p:cNvSpPr>
          <p:nvPr>
            <p:ph type="sldNum" sz="quarter" idx="12"/>
          </p:nvPr>
        </p:nvSpPr>
        <p:spPr>
          <a:xfrm>
            <a:off x="9488043" y="6541075"/>
            <a:ext cx="2743200" cy="365125"/>
          </a:xfrm>
        </p:spPr>
        <p:txBody>
          <a:bodyPr/>
          <a:lstStyle/>
          <a:p>
            <a:fld id="{BD6F1CBD-B437-47E4-8EA4-6A9B6D02C591}" type="slidenum">
              <a:rPr kumimoji="1" lang="ja-JP" altLang="en-US" sz="1800" smtClean="0">
                <a:solidFill>
                  <a:schemeClr val="tx1"/>
                </a:solidFill>
              </a:rPr>
              <a:t>5</a:t>
            </a:fld>
            <a:endParaRPr kumimoji="1" lang="ja-JP" altLang="en-US" sz="1800" dirty="0">
              <a:solidFill>
                <a:schemeClr val="tx1"/>
              </a:solidFill>
            </a:endParaRPr>
          </a:p>
        </p:txBody>
      </p:sp>
      <p:sp>
        <p:nvSpPr>
          <p:cNvPr id="11" name="正方形/長方形 10"/>
          <p:cNvSpPr/>
          <p:nvPr/>
        </p:nvSpPr>
        <p:spPr>
          <a:xfrm>
            <a:off x="219447" y="560211"/>
            <a:ext cx="11736000" cy="6104123"/>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13478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67854" y="643140"/>
            <a:ext cx="11643637" cy="6154823"/>
          </a:xfrm>
          <a:ln w="57150">
            <a:noFill/>
          </a:ln>
        </p:spPr>
        <p:txBody>
          <a:bodyPr>
            <a:normAutofit fontScale="92500" lnSpcReduction="10000"/>
          </a:bodyPr>
          <a:lstStyle/>
          <a:p>
            <a:pPr marL="252000" algn="just">
              <a:lnSpc>
                <a:spcPct val="100000"/>
              </a:lnSpc>
              <a:spcBef>
                <a:spcPts val="600"/>
              </a:spcBef>
            </a:pPr>
            <a:r>
              <a:rPr lang="ja-JP" altLang="en-US" sz="2200" b="1" dirty="0">
                <a:latin typeface="+mn-ea"/>
              </a:rPr>
              <a:t>業種別ガイドライン等を遵守</a:t>
            </a:r>
            <a:r>
              <a:rPr lang="ja-JP" altLang="en-US" sz="2200" b="1" dirty="0" smtClean="0">
                <a:latin typeface="+mn-ea"/>
              </a:rPr>
              <a:t>するよう協力要請</a:t>
            </a:r>
          </a:p>
          <a:p>
            <a:pPr marL="252000" indent="0" algn="just">
              <a:lnSpc>
                <a:spcPct val="100000"/>
              </a:lnSpc>
              <a:spcBef>
                <a:spcPts val="300"/>
              </a:spcBef>
              <a:buNone/>
            </a:pPr>
            <a:r>
              <a:rPr lang="ja-JP" altLang="en-US" sz="1900" dirty="0" smtClean="0">
                <a:latin typeface="+mn-ea"/>
              </a:rPr>
              <a:t>　</a:t>
            </a:r>
            <a:r>
              <a:rPr lang="en-US" altLang="ja-JP" sz="1900" b="1" dirty="0" smtClean="0">
                <a:solidFill>
                  <a:schemeClr val="accent6">
                    <a:lumMod val="75000"/>
                  </a:schemeClr>
                </a:solidFill>
                <a:latin typeface="+mn-ea"/>
              </a:rPr>
              <a:t>【</a:t>
            </a:r>
            <a:r>
              <a:rPr lang="ja-JP" altLang="en-US" sz="1900" b="1" dirty="0" smtClean="0">
                <a:solidFill>
                  <a:schemeClr val="accent6">
                    <a:lumMod val="75000"/>
                  </a:schemeClr>
                </a:solidFill>
                <a:latin typeface="+mn-ea"/>
              </a:rPr>
              <a:t>別添４</a:t>
            </a:r>
            <a:r>
              <a:rPr lang="en-US" altLang="ja-JP" sz="1900" b="1" dirty="0" smtClean="0">
                <a:solidFill>
                  <a:schemeClr val="accent6">
                    <a:lumMod val="75000"/>
                  </a:schemeClr>
                </a:solidFill>
                <a:latin typeface="+mn-ea"/>
              </a:rPr>
              <a:t>】</a:t>
            </a:r>
            <a:r>
              <a:rPr lang="ja-JP" altLang="en-US" sz="1900" b="1" dirty="0" smtClean="0">
                <a:solidFill>
                  <a:schemeClr val="accent6">
                    <a:lumMod val="75000"/>
                  </a:schemeClr>
                </a:solidFill>
                <a:latin typeface="+mn-ea"/>
              </a:rPr>
              <a:t>（再掲）：業種別ガイドライン</a:t>
            </a:r>
          </a:p>
          <a:p>
            <a:pPr marL="252000" algn="just">
              <a:lnSpc>
                <a:spcPct val="100000"/>
              </a:lnSpc>
            </a:pPr>
            <a:r>
              <a:rPr lang="ja-JP" altLang="en-US" sz="2200" b="1" spc="-110" dirty="0" smtClean="0">
                <a:latin typeface="+mn-ea"/>
              </a:rPr>
              <a:t>県</a:t>
            </a:r>
            <a:r>
              <a:rPr lang="ja-JP" altLang="en-US" sz="2200" b="1" spc="-110" dirty="0">
                <a:latin typeface="+mn-ea"/>
              </a:rPr>
              <a:t>が策定した適切な感染防止策に基づき、感染防止策の徹底を</a:t>
            </a:r>
            <a:r>
              <a:rPr lang="ja-JP" altLang="en-US" sz="2200" b="1" spc="-110" dirty="0" smtClean="0">
                <a:latin typeface="+mn-ea"/>
              </a:rPr>
              <a:t>図るよう協力要請</a:t>
            </a:r>
            <a:endParaRPr lang="ja-JP" altLang="en-US" sz="2200" b="1" spc="-110" dirty="0">
              <a:latin typeface="+mn-ea"/>
            </a:endParaRPr>
          </a:p>
          <a:p>
            <a:pPr marL="252000" indent="0" algn="just">
              <a:lnSpc>
                <a:spcPct val="100000"/>
              </a:lnSpc>
              <a:spcBef>
                <a:spcPts val="300"/>
              </a:spcBef>
              <a:buNone/>
            </a:pPr>
            <a:r>
              <a:rPr lang="ja-JP" altLang="en-US" sz="1900" dirty="0">
                <a:latin typeface="+mn-ea"/>
              </a:rPr>
              <a:t>　</a:t>
            </a:r>
            <a:r>
              <a:rPr lang="en-US" altLang="ja-JP" sz="1900" b="1" dirty="0">
                <a:solidFill>
                  <a:schemeClr val="accent6">
                    <a:lumMod val="75000"/>
                  </a:schemeClr>
                </a:solidFill>
                <a:latin typeface="+mn-ea"/>
              </a:rPr>
              <a:t>【</a:t>
            </a:r>
            <a:r>
              <a:rPr lang="ja-JP" altLang="en-US" sz="1900" b="1" dirty="0" smtClean="0">
                <a:solidFill>
                  <a:schemeClr val="accent6">
                    <a:lumMod val="75000"/>
                  </a:schemeClr>
                </a:solidFill>
                <a:latin typeface="+mn-ea"/>
              </a:rPr>
              <a:t>別添６</a:t>
            </a:r>
            <a:r>
              <a:rPr lang="en-US" altLang="ja-JP" sz="1900" b="1" dirty="0" smtClean="0">
                <a:solidFill>
                  <a:schemeClr val="accent6">
                    <a:lumMod val="75000"/>
                  </a:schemeClr>
                </a:solidFill>
                <a:latin typeface="+mn-ea"/>
              </a:rPr>
              <a:t>】</a:t>
            </a:r>
            <a:r>
              <a:rPr lang="ja-JP" altLang="en-US" sz="1900" b="1" dirty="0" smtClean="0">
                <a:solidFill>
                  <a:schemeClr val="accent6">
                    <a:lumMod val="75000"/>
                  </a:schemeClr>
                </a:solidFill>
                <a:latin typeface="+mn-ea"/>
              </a:rPr>
              <a:t>（省略）：</a:t>
            </a:r>
            <a:r>
              <a:rPr lang="ja-JP" altLang="en-US" sz="1900" b="1" dirty="0">
                <a:solidFill>
                  <a:schemeClr val="accent6">
                    <a:lumMod val="75000"/>
                  </a:schemeClr>
                </a:solidFill>
                <a:latin typeface="+mn-ea"/>
              </a:rPr>
              <a:t>今後における適切な感染防止策</a:t>
            </a:r>
          </a:p>
          <a:p>
            <a:pPr marL="252000" indent="0" algn="just">
              <a:lnSpc>
                <a:spcPct val="100000"/>
              </a:lnSpc>
              <a:spcBef>
                <a:spcPts val="300"/>
              </a:spcBef>
              <a:buNone/>
            </a:pPr>
            <a:r>
              <a:rPr lang="ja-JP" altLang="en-US" sz="1900" dirty="0">
                <a:latin typeface="+mn-ea"/>
              </a:rPr>
              <a:t>　</a:t>
            </a:r>
            <a:r>
              <a:rPr lang="en-US" altLang="ja-JP" sz="1900" b="1" dirty="0">
                <a:solidFill>
                  <a:schemeClr val="accent6">
                    <a:lumMod val="75000"/>
                  </a:schemeClr>
                </a:solidFill>
                <a:latin typeface="+mn-ea"/>
              </a:rPr>
              <a:t>【</a:t>
            </a:r>
            <a:r>
              <a:rPr lang="ja-JP" altLang="en-US" sz="1900" b="1" dirty="0" smtClean="0">
                <a:solidFill>
                  <a:schemeClr val="accent6">
                    <a:lumMod val="75000"/>
                  </a:schemeClr>
                </a:solidFill>
                <a:latin typeface="+mn-ea"/>
              </a:rPr>
              <a:t>別添７</a:t>
            </a:r>
            <a:r>
              <a:rPr lang="en-US" altLang="ja-JP" sz="1900" b="1" dirty="0" smtClean="0">
                <a:solidFill>
                  <a:schemeClr val="accent6">
                    <a:lumMod val="75000"/>
                  </a:schemeClr>
                </a:solidFill>
                <a:latin typeface="+mn-ea"/>
              </a:rPr>
              <a:t>】</a:t>
            </a:r>
            <a:r>
              <a:rPr lang="ja-JP" altLang="en-US" sz="1900" b="1" dirty="0" smtClean="0">
                <a:solidFill>
                  <a:schemeClr val="accent6">
                    <a:lumMod val="75000"/>
                  </a:schemeClr>
                </a:solidFill>
                <a:latin typeface="+mn-ea"/>
              </a:rPr>
              <a:t>（省略）：</a:t>
            </a:r>
            <a:r>
              <a:rPr lang="ja-JP" altLang="en-US" sz="1900" b="1" dirty="0">
                <a:solidFill>
                  <a:schemeClr val="accent6">
                    <a:lumMod val="75000"/>
                  </a:schemeClr>
                </a:solidFill>
                <a:latin typeface="+mn-ea"/>
              </a:rPr>
              <a:t>飲食事業者の皆様へ「店舗等での感染防止策の確実な実践」</a:t>
            </a:r>
          </a:p>
          <a:p>
            <a:pPr marL="252000" algn="just">
              <a:lnSpc>
                <a:spcPct val="100000"/>
              </a:lnSpc>
            </a:pPr>
            <a:r>
              <a:rPr lang="ja-JP" altLang="en-US" sz="2200" b="1" dirty="0">
                <a:latin typeface="+mn-ea"/>
              </a:rPr>
              <a:t>感染防止策を徹底していることを示す様式を掲示</a:t>
            </a:r>
            <a:r>
              <a:rPr lang="ja-JP" altLang="en-US" sz="2200" b="1" dirty="0" smtClean="0">
                <a:latin typeface="+mn-ea"/>
              </a:rPr>
              <a:t>するよう協力要請</a:t>
            </a:r>
            <a:endParaRPr lang="ja-JP" altLang="en-US" sz="2200" b="1" dirty="0">
              <a:latin typeface="+mn-ea"/>
            </a:endParaRPr>
          </a:p>
          <a:p>
            <a:pPr marL="252000" indent="0" algn="just">
              <a:lnSpc>
                <a:spcPct val="100000"/>
              </a:lnSpc>
              <a:spcBef>
                <a:spcPts val="300"/>
              </a:spcBef>
              <a:buNone/>
            </a:pPr>
            <a:r>
              <a:rPr lang="ja-JP" altLang="en-US" sz="1900" dirty="0">
                <a:solidFill>
                  <a:schemeClr val="accent6">
                    <a:lumMod val="75000"/>
                  </a:schemeClr>
                </a:solidFill>
                <a:latin typeface="+mn-ea"/>
              </a:rPr>
              <a:t>　</a:t>
            </a:r>
            <a:r>
              <a:rPr lang="en-US" altLang="ja-JP" sz="1900" b="1" dirty="0">
                <a:solidFill>
                  <a:schemeClr val="accent6">
                    <a:lumMod val="75000"/>
                  </a:schemeClr>
                </a:solidFill>
                <a:latin typeface="+mn-ea"/>
              </a:rPr>
              <a:t>【</a:t>
            </a:r>
            <a:r>
              <a:rPr lang="ja-JP" altLang="en-US" sz="1900" b="1" dirty="0" smtClean="0">
                <a:solidFill>
                  <a:schemeClr val="accent6">
                    <a:lumMod val="75000"/>
                  </a:schemeClr>
                </a:solidFill>
                <a:latin typeface="+mn-ea"/>
              </a:rPr>
              <a:t>別添８</a:t>
            </a:r>
            <a:r>
              <a:rPr lang="en-US" altLang="ja-JP" sz="1900" b="1" dirty="0" smtClean="0">
                <a:solidFill>
                  <a:schemeClr val="accent6">
                    <a:lumMod val="75000"/>
                  </a:schemeClr>
                </a:solidFill>
                <a:latin typeface="+mn-ea"/>
              </a:rPr>
              <a:t>】</a:t>
            </a:r>
            <a:r>
              <a:rPr lang="ja-JP" altLang="en-US" sz="1900" b="1" dirty="0" smtClean="0">
                <a:solidFill>
                  <a:schemeClr val="accent6">
                    <a:lumMod val="75000"/>
                  </a:schemeClr>
                </a:solidFill>
                <a:latin typeface="+mn-ea"/>
              </a:rPr>
              <a:t>（省略）：</a:t>
            </a:r>
            <a:r>
              <a:rPr lang="ja-JP" altLang="en-US" sz="1900" b="1" dirty="0">
                <a:solidFill>
                  <a:schemeClr val="accent6">
                    <a:lumMod val="75000"/>
                  </a:schemeClr>
                </a:solidFill>
                <a:latin typeface="+mn-ea"/>
              </a:rPr>
              <a:t>掲示様式「新型コロナウイルスうつらない、うつさない」</a:t>
            </a:r>
          </a:p>
          <a:p>
            <a:pPr marL="252000">
              <a:lnSpc>
                <a:spcPct val="100000"/>
              </a:lnSpc>
            </a:pPr>
            <a:r>
              <a:rPr lang="ja-JP" altLang="en-US" sz="2200" b="1" dirty="0" smtClean="0">
                <a:latin typeface="+mn-ea"/>
              </a:rPr>
              <a:t>エアロゾルの吸入を防止するため、施設・事業所内の換気を徹底するよう協力要請</a:t>
            </a:r>
            <a:endParaRPr lang="en-US" altLang="ja-JP" sz="2200" b="1" dirty="0" smtClean="0">
              <a:latin typeface="+mn-ea"/>
            </a:endParaRPr>
          </a:p>
          <a:p>
            <a:pPr marL="252000">
              <a:lnSpc>
                <a:spcPct val="100000"/>
              </a:lnSpc>
            </a:pPr>
            <a:r>
              <a:rPr lang="ja-JP" altLang="en-US" sz="2200" b="1" dirty="0">
                <a:latin typeface="+mn-ea"/>
              </a:rPr>
              <a:t>飲食店に</a:t>
            </a:r>
            <a:r>
              <a:rPr lang="ja-JP" altLang="en-US" sz="2200" b="1" dirty="0" smtClean="0">
                <a:latin typeface="+mn-ea"/>
              </a:rPr>
              <a:t>おける感染拡大防止を図るため、「かがわ安心飲食店認証制度」の認証をとるよう協力要請</a:t>
            </a:r>
            <a:endParaRPr lang="en-US" altLang="ja-JP" sz="2200" b="1" dirty="0" smtClean="0">
              <a:latin typeface="+mn-ea"/>
            </a:endParaRPr>
          </a:p>
          <a:p>
            <a:pPr marL="252000">
              <a:lnSpc>
                <a:spcPct val="100000"/>
              </a:lnSpc>
            </a:pPr>
            <a:r>
              <a:rPr lang="ja-JP" altLang="en-US" sz="2200" b="1" dirty="0">
                <a:latin typeface="+mn-ea"/>
              </a:rPr>
              <a:t>在宅</a:t>
            </a:r>
            <a:r>
              <a:rPr lang="ja-JP" altLang="en-US" sz="2200" b="1" dirty="0" smtClean="0">
                <a:latin typeface="+mn-ea"/>
              </a:rPr>
              <a:t>勤務（テレワーク）、時差出勤、自転車通勤等、人との接触を低減する取り組みを推進するよう協力要請</a:t>
            </a:r>
            <a:endParaRPr lang="en-US" altLang="ja-JP" sz="2200" b="1" dirty="0" smtClean="0">
              <a:latin typeface="+mn-ea"/>
            </a:endParaRPr>
          </a:p>
          <a:p>
            <a:pPr marL="252000">
              <a:lnSpc>
                <a:spcPct val="100000"/>
              </a:lnSpc>
            </a:pPr>
            <a:r>
              <a:rPr lang="ja-JP" altLang="en-US" sz="2200" b="1" u="sng" dirty="0">
                <a:latin typeface="+mn-ea"/>
              </a:rPr>
              <a:t>感染者・濃厚接触者となった</a:t>
            </a:r>
            <a:r>
              <a:rPr lang="ja-JP" altLang="en-US" sz="2200" b="1" u="sng" dirty="0" smtClean="0">
                <a:latin typeface="+mn-ea"/>
              </a:rPr>
              <a:t>従業員に、休暇</a:t>
            </a:r>
            <a:r>
              <a:rPr lang="ja-JP" altLang="en-US" sz="2200" b="1" u="sng" dirty="0">
                <a:latin typeface="+mn-ea"/>
              </a:rPr>
              <a:t>取得や勤務再開に当たって</a:t>
            </a:r>
            <a:r>
              <a:rPr lang="ja-JP" altLang="en-US" sz="2200" b="1" u="sng" dirty="0" smtClean="0">
                <a:latin typeface="+mn-ea"/>
              </a:rPr>
              <a:t>、医療機関や保健所が発行する証明書</a:t>
            </a:r>
            <a:r>
              <a:rPr lang="ja-JP" altLang="en-US" sz="2200" b="1" u="sng" dirty="0">
                <a:latin typeface="+mn-ea"/>
              </a:rPr>
              <a:t>の提出を求めないよう協力要請</a:t>
            </a:r>
            <a:endParaRPr lang="ja-JP" altLang="en-US" sz="2600" b="1" u="sng" dirty="0">
              <a:latin typeface="+mn-ea"/>
            </a:endParaRPr>
          </a:p>
          <a:p>
            <a:pPr marL="252000">
              <a:lnSpc>
                <a:spcPct val="100000"/>
              </a:lnSpc>
            </a:pPr>
            <a:r>
              <a:rPr lang="ja-JP" altLang="en-US" sz="2200" b="1" dirty="0" smtClean="0">
                <a:latin typeface="+mn-ea"/>
              </a:rPr>
              <a:t>保健所の調査に協力するよう協力要請</a:t>
            </a:r>
          </a:p>
          <a:p>
            <a:pPr marL="252000">
              <a:lnSpc>
                <a:spcPct val="100000"/>
              </a:lnSpc>
            </a:pPr>
            <a:r>
              <a:rPr lang="ja-JP" altLang="en-US" sz="2200" b="1" dirty="0" smtClean="0">
                <a:latin typeface="+mn-ea"/>
              </a:rPr>
              <a:t>来訪者の検温・体調確認を行い、発熱者や体調不良者等の入場を制限するよう協力要請</a:t>
            </a:r>
            <a:endParaRPr lang="en-US" altLang="ja-JP" sz="2200" b="1" dirty="0" smtClean="0">
              <a:latin typeface="+mn-ea"/>
            </a:endParaRPr>
          </a:p>
          <a:p>
            <a:pPr marL="252000">
              <a:lnSpc>
                <a:spcPct val="100000"/>
              </a:lnSpc>
            </a:pPr>
            <a:r>
              <a:rPr lang="ja-JP" altLang="en-US" sz="2200" b="1" dirty="0" smtClean="0">
                <a:latin typeface="+mn-ea"/>
              </a:rPr>
              <a:t>来訪者の入店（館）時におけるマスク着用、手指の消毒、手洗いを励行するよう協力要請</a:t>
            </a:r>
            <a:endParaRPr lang="en-US" altLang="ja-JP" sz="2200" b="1" dirty="0" smtClean="0">
              <a:latin typeface="+mn-ea"/>
            </a:endParaRPr>
          </a:p>
        </p:txBody>
      </p:sp>
      <p:sp>
        <p:nvSpPr>
          <p:cNvPr id="2" name="タイトル 1"/>
          <p:cNvSpPr>
            <a:spLocks noGrp="1"/>
          </p:cNvSpPr>
          <p:nvPr>
            <p:ph type="title"/>
          </p:nvPr>
        </p:nvSpPr>
        <p:spPr>
          <a:xfrm>
            <a:off x="295562" y="101600"/>
            <a:ext cx="6482165" cy="464422"/>
          </a:xfrm>
        </p:spPr>
        <p:txBody>
          <a:bodyPr>
            <a:normAutofit/>
          </a:bodyPr>
          <a:lstStyle/>
          <a:p>
            <a:r>
              <a:rPr lang="ja-JP" altLang="en-US" sz="2400" b="1" dirty="0" smtClean="0">
                <a:latin typeface="+mn-ea"/>
                <a:ea typeface="+mn-ea"/>
              </a:rPr>
              <a:t>●事業者へ</a:t>
            </a:r>
            <a:r>
              <a:rPr lang="ja-JP" altLang="en-US" sz="2400" b="1" dirty="0">
                <a:latin typeface="+mn-ea"/>
                <a:ea typeface="+mn-ea"/>
              </a:rPr>
              <a:t>の</a:t>
            </a:r>
            <a:r>
              <a:rPr lang="ja-JP" altLang="en-US" sz="2400" b="1" dirty="0" smtClean="0">
                <a:latin typeface="+mn-ea"/>
                <a:ea typeface="+mn-ea"/>
              </a:rPr>
              <a:t>協力要請①</a:t>
            </a:r>
            <a:r>
              <a:rPr lang="en-US" altLang="ja-JP" sz="1800" dirty="0"/>
              <a:t>【</a:t>
            </a:r>
            <a:r>
              <a:rPr lang="ja-JP" altLang="en-US" sz="1800" dirty="0"/>
              <a:t>法第</a:t>
            </a:r>
            <a:r>
              <a:rPr lang="en-US" altLang="ja-JP" sz="1800" dirty="0"/>
              <a:t>24</a:t>
            </a:r>
            <a:r>
              <a:rPr lang="ja-JP" altLang="en-US" sz="1800" dirty="0"/>
              <a:t>条第９項</a:t>
            </a:r>
            <a:r>
              <a:rPr lang="en-US" altLang="ja-JP" sz="1800" dirty="0"/>
              <a:t>】</a:t>
            </a:r>
            <a:endParaRPr kumimoji="1" lang="ja-JP" altLang="en-US" sz="1800" b="1" dirty="0">
              <a:latin typeface="+mn-ea"/>
              <a:ea typeface="+mn-ea"/>
            </a:endParaRPr>
          </a:p>
        </p:txBody>
      </p:sp>
      <p:sp>
        <p:nvSpPr>
          <p:cNvPr id="7" name="正方形/長方形 6"/>
          <p:cNvSpPr/>
          <p:nvPr/>
        </p:nvSpPr>
        <p:spPr>
          <a:xfrm>
            <a:off x="221671" y="566022"/>
            <a:ext cx="11736000" cy="6102633"/>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3"/>
          <p:cNvSpPr>
            <a:spLocks noGrp="1"/>
          </p:cNvSpPr>
          <p:nvPr>
            <p:ph type="sldNum" sz="quarter" idx="12"/>
          </p:nvPr>
        </p:nvSpPr>
        <p:spPr>
          <a:xfrm>
            <a:off x="9488043" y="6541075"/>
            <a:ext cx="2743200" cy="365125"/>
          </a:xfrm>
        </p:spPr>
        <p:txBody>
          <a:bodyPr/>
          <a:lstStyle/>
          <a:p>
            <a:fld id="{BD6F1CBD-B437-47E4-8EA4-6A9B6D02C591}" type="slidenum">
              <a:rPr kumimoji="1" lang="ja-JP" altLang="en-US" sz="1800" smtClean="0">
                <a:solidFill>
                  <a:schemeClr val="tx1"/>
                </a:solidFill>
              </a:rPr>
              <a:t>6</a:t>
            </a:fld>
            <a:endParaRPr kumimoji="1" lang="ja-JP" altLang="en-US" sz="1800" dirty="0">
              <a:solidFill>
                <a:schemeClr val="tx1"/>
              </a:solidFill>
            </a:endParaRPr>
          </a:p>
        </p:txBody>
      </p:sp>
    </p:spTree>
    <p:extLst>
      <p:ext uri="{BB962C8B-B14F-4D97-AF65-F5344CB8AC3E}">
        <p14:creationId xmlns:p14="http://schemas.microsoft.com/office/powerpoint/2010/main" val="253961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コンテンツ プレースホルダー 2"/>
          <p:cNvSpPr txBox="1">
            <a:spLocks/>
          </p:cNvSpPr>
          <p:nvPr/>
        </p:nvSpPr>
        <p:spPr>
          <a:xfrm>
            <a:off x="249383" y="3517437"/>
            <a:ext cx="11637816" cy="3257438"/>
          </a:xfrm>
          <a:prstGeom prst="rect">
            <a:avLst/>
          </a:prstGeom>
          <a:ln w="57150">
            <a:no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52000" indent="-230400" algn="just">
              <a:lnSpc>
                <a:spcPct val="100000"/>
              </a:lnSpc>
              <a:spcBef>
                <a:spcPts val="0"/>
              </a:spcBef>
            </a:pPr>
            <a:r>
              <a:rPr lang="ja-JP" altLang="en-US" sz="2200" b="1" dirty="0">
                <a:latin typeface="+mn-ea"/>
              </a:rPr>
              <a:t>イベント等の開催については、国の基本的対処方針やイベント等の開催に係る留意事項（各種通知）等を踏まえ、規模要件等に沿って開催するよう協力要請</a:t>
            </a:r>
          </a:p>
          <a:p>
            <a:pPr marL="252000" indent="0" algn="just">
              <a:lnSpc>
                <a:spcPct val="100000"/>
              </a:lnSpc>
              <a:spcBef>
                <a:spcPts val="300"/>
              </a:spcBef>
              <a:buNone/>
            </a:pPr>
            <a:r>
              <a:rPr lang="ja-JP" altLang="en-US" sz="2200" b="1" dirty="0">
                <a:latin typeface="+mn-ea"/>
              </a:rPr>
              <a:t>また、「新しい生活様式」や業種別ガイドライン等に基づき、効果的な換気を含め、必要な感染防止策を講じるよう協力要請</a:t>
            </a:r>
            <a:endParaRPr lang="ja-JP" altLang="en-US" sz="2000" b="1" dirty="0">
              <a:solidFill>
                <a:schemeClr val="accent6">
                  <a:lumMod val="75000"/>
                </a:schemeClr>
              </a:solidFill>
              <a:latin typeface="+mn-ea"/>
            </a:endParaRPr>
          </a:p>
          <a:p>
            <a:pPr marL="252000" indent="-230400" algn="just">
              <a:lnSpc>
                <a:spcPct val="100000"/>
              </a:lnSpc>
              <a:spcBef>
                <a:spcPts val="900"/>
              </a:spcBef>
            </a:pPr>
            <a:r>
              <a:rPr lang="ja-JP" altLang="en-US" sz="2200" b="1" dirty="0" smtClean="0">
                <a:latin typeface="+mn-ea"/>
              </a:rPr>
              <a:t>イベント関連施設</a:t>
            </a:r>
            <a:r>
              <a:rPr lang="ja-JP" altLang="en-US" sz="2200" b="1" dirty="0">
                <a:latin typeface="+mn-ea"/>
              </a:rPr>
              <a:t>の管理者においては、イベント開催時、参加者に対して、基本的な感染対策の徹底の呼びかけを行うよう協力要請</a:t>
            </a:r>
            <a:endParaRPr lang="en-US" altLang="ja-JP" sz="2200" b="1" dirty="0">
              <a:latin typeface="+mn-ea"/>
            </a:endParaRPr>
          </a:p>
          <a:p>
            <a:pPr marL="252000" indent="-230400" algn="just">
              <a:lnSpc>
                <a:spcPct val="100000"/>
              </a:lnSpc>
              <a:spcBef>
                <a:spcPts val="900"/>
              </a:spcBef>
            </a:pPr>
            <a:r>
              <a:rPr lang="ja-JP" altLang="en-US" sz="2200" b="1" dirty="0">
                <a:latin typeface="+mn-ea"/>
              </a:rPr>
              <a:t>イベント</a:t>
            </a:r>
            <a:r>
              <a:rPr lang="ja-JP" altLang="en-US" sz="2200" b="1" dirty="0" smtClean="0">
                <a:latin typeface="+mn-ea"/>
              </a:rPr>
              <a:t>等に参加する際は、その前後においても感染リスクの高い行動を控えるよう</a:t>
            </a:r>
            <a:r>
              <a:rPr lang="ja-JP" altLang="en-US" sz="2200" b="1" dirty="0">
                <a:latin typeface="+mn-ea"/>
              </a:rPr>
              <a:t>協力</a:t>
            </a:r>
            <a:r>
              <a:rPr lang="ja-JP" altLang="en-US" sz="2200" b="1" dirty="0" smtClean="0">
                <a:latin typeface="+mn-ea"/>
              </a:rPr>
              <a:t>要請</a:t>
            </a:r>
            <a:endParaRPr lang="en-US" altLang="ja-JP" sz="2200" b="1" dirty="0" smtClean="0">
              <a:latin typeface="+mn-ea"/>
            </a:endParaRPr>
          </a:p>
          <a:p>
            <a:pPr marL="21600" indent="0" algn="just">
              <a:lnSpc>
                <a:spcPct val="100000"/>
              </a:lnSpc>
              <a:spcBef>
                <a:spcPts val="300"/>
              </a:spcBef>
              <a:buNone/>
            </a:pPr>
            <a:r>
              <a:rPr lang="ja-JP" altLang="en-US" sz="2000" dirty="0" smtClean="0">
                <a:latin typeface="+mn-ea"/>
              </a:rPr>
              <a:t>　</a:t>
            </a:r>
            <a:r>
              <a:rPr lang="ja-JP" altLang="en-US" sz="2200" dirty="0" smtClean="0">
                <a:latin typeface="+mn-ea"/>
              </a:rPr>
              <a:t>　</a:t>
            </a:r>
            <a:r>
              <a:rPr lang="en-US" altLang="ja-JP" sz="2000" b="1" dirty="0" smtClean="0">
                <a:solidFill>
                  <a:schemeClr val="accent6">
                    <a:lumMod val="75000"/>
                  </a:schemeClr>
                </a:solidFill>
                <a:latin typeface="+mn-ea"/>
              </a:rPr>
              <a:t>【</a:t>
            </a:r>
            <a:r>
              <a:rPr lang="ja-JP" altLang="en-US" sz="2000" b="1" dirty="0">
                <a:solidFill>
                  <a:schemeClr val="accent6">
                    <a:lumMod val="75000"/>
                  </a:schemeClr>
                </a:solidFill>
                <a:latin typeface="+mn-ea"/>
              </a:rPr>
              <a:t>別添９</a:t>
            </a:r>
            <a:r>
              <a:rPr lang="en-US" altLang="ja-JP" sz="2000" b="1" dirty="0" smtClean="0">
                <a:solidFill>
                  <a:schemeClr val="accent6">
                    <a:lumMod val="75000"/>
                  </a:schemeClr>
                </a:solidFill>
                <a:latin typeface="+mn-ea"/>
              </a:rPr>
              <a:t>】</a:t>
            </a:r>
            <a:r>
              <a:rPr lang="ja-JP" altLang="en-US" sz="2000" b="1" dirty="0" smtClean="0">
                <a:solidFill>
                  <a:schemeClr val="accent6">
                    <a:lumMod val="75000"/>
                  </a:schemeClr>
                </a:solidFill>
                <a:latin typeface="+mn-ea"/>
                <a:sym typeface="Wingdings" panose="05000000000000000000" pitchFamily="2" charset="2"/>
              </a:rPr>
              <a:t>（省略</a:t>
            </a:r>
            <a:r>
              <a:rPr lang="ja-JP" altLang="en-US" sz="2000" b="1" dirty="0" smtClean="0">
                <a:solidFill>
                  <a:schemeClr val="accent6">
                    <a:lumMod val="75000"/>
                  </a:schemeClr>
                </a:solidFill>
                <a:latin typeface="+mn-ea"/>
              </a:rPr>
              <a:t>）イベント</a:t>
            </a:r>
            <a:r>
              <a:rPr lang="ja-JP" altLang="en-US" sz="2000" b="1" dirty="0">
                <a:solidFill>
                  <a:schemeClr val="accent6">
                    <a:lumMod val="75000"/>
                  </a:schemeClr>
                </a:solidFill>
                <a:latin typeface="+mn-ea"/>
              </a:rPr>
              <a:t>等の開催に係る留意事項</a:t>
            </a:r>
            <a:endParaRPr lang="en-US" altLang="ja-JP" sz="2000" dirty="0">
              <a:latin typeface="+mn-ea"/>
            </a:endParaRPr>
          </a:p>
          <a:p>
            <a:pPr marL="252000">
              <a:lnSpc>
                <a:spcPct val="100000"/>
              </a:lnSpc>
              <a:spcBef>
                <a:spcPts val="1200"/>
              </a:spcBef>
            </a:pPr>
            <a:endParaRPr lang="ja-JP" altLang="en-US" sz="2000" spc="-30" dirty="0">
              <a:latin typeface="+mn-ea"/>
            </a:endParaRPr>
          </a:p>
        </p:txBody>
      </p:sp>
      <p:sp>
        <p:nvSpPr>
          <p:cNvPr id="2" name="タイトル 1"/>
          <p:cNvSpPr>
            <a:spLocks noGrp="1"/>
          </p:cNvSpPr>
          <p:nvPr>
            <p:ph type="title"/>
          </p:nvPr>
        </p:nvSpPr>
        <p:spPr>
          <a:xfrm>
            <a:off x="295563" y="101600"/>
            <a:ext cx="6447264" cy="464422"/>
          </a:xfrm>
        </p:spPr>
        <p:txBody>
          <a:bodyPr>
            <a:normAutofit/>
          </a:bodyPr>
          <a:lstStyle/>
          <a:p>
            <a:r>
              <a:rPr lang="ja-JP" altLang="en-US" sz="2400" b="1" dirty="0" smtClean="0">
                <a:latin typeface="+mn-ea"/>
                <a:ea typeface="+mn-ea"/>
              </a:rPr>
              <a:t>●事業者へ</a:t>
            </a:r>
            <a:r>
              <a:rPr lang="ja-JP" altLang="en-US" sz="2400" b="1" dirty="0">
                <a:latin typeface="+mn-ea"/>
                <a:ea typeface="+mn-ea"/>
              </a:rPr>
              <a:t>の</a:t>
            </a:r>
            <a:r>
              <a:rPr lang="ja-JP" altLang="en-US" sz="2400" b="1" dirty="0" smtClean="0">
                <a:latin typeface="+mn-ea"/>
                <a:ea typeface="+mn-ea"/>
              </a:rPr>
              <a:t>協力要請②</a:t>
            </a:r>
            <a:r>
              <a:rPr lang="en-US" altLang="ja-JP" sz="1800" dirty="0"/>
              <a:t>【</a:t>
            </a:r>
            <a:r>
              <a:rPr lang="ja-JP" altLang="en-US" sz="1800" dirty="0"/>
              <a:t>法第</a:t>
            </a:r>
            <a:r>
              <a:rPr lang="en-US" altLang="ja-JP" sz="1800" dirty="0"/>
              <a:t>24</a:t>
            </a:r>
            <a:r>
              <a:rPr lang="ja-JP" altLang="en-US" sz="1800" dirty="0"/>
              <a:t>条第９項</a:t>
            </a:r>
            <a:r>
              <a:rPr lang="en-US" altLang="ja-JP" sz="1800" dirty="0"/>
              <a:t>】</a:t>
            </a:r>
            <a:endParaRPr kumimoji="1" lang="ja-JP" altLang="en-US" sz="1800" b="1" dirty="0">
              <a:latin typeface="+mn-ea"/>
              <a:ea typeface="+mn-ea"/>
            </a:endParaRPr>
          </a:p>
        </p:txBody>
      </p:sp>
      <p:sp>
        <p:nvSpPr>
          <p:cNvPr id="3" name="コンテンツ プレースホルダー 2"/>
          <p:cNvSpPr>
            <a:spLocks noGrp="1"/>
          </p:cNvSpPr>
          <p:nvPr>
            <p:ph idx="1"/>
          </p:nvPr>
        </p:nvSpPr>
        <p:spPr>
          <a:xfrm>
            <a:off x="249384" y="658945"/>
            <a:ext cx="11637815" cy="2251082"/>
          </a:xfrm>
          <a:ln w="57150">
            <a:noFill/>
          </a:ln>
        </p:spPr>
        <p:txBody>
          <a:bodyPr>
            <a:normAutofit lnSpcReduction="10000"/>
          </a:bodyPr>
          <a:lstStyle/>
          <a:p>
            <a:pPr marL="252000" algn="just">
              <a:lnSpc>
                <a:spcPct val="100000"/>
              </a:lnSpc>
              <a:spcBef>
                <a:spcPts val="0"/>
              </a:spcBef>
            </a:pPr>
            <a:r>
              <a:rPr lang="ja-JP" altLang="en-US" sz="2200" b="1" dirty="0" smtClean="0">
                <a:latin typeface="+mn-ea"/>
              </a:rPr>
              <a:t>職場での感染対策を再点検し、特に居場所の切り替わり（休憩室、喫煙所、更衣室等）での注意喚起を徹底するよう協力要請</a:t>
            </a:r>
            <a:endParaRPr lang="en-US" altLang="ja-JP" sz="2200" b="1" dirty="0" smtClean="0">
              <a:latin typeface="+mn-ea"/>
            </a:endParaRPr>
          </a:p>
          <a:p>
            <a:pPr marL="252000" algn="just">
              <a:lnSpc>
                <a:spcPct val="100000"/>
              </a:lnSpc>
              <a:spcBef>
                <a:spcPts val="600"/>
              </a:spcBef>
            </a:pPr>
            <a:r>
              <a:rPr lang="ja-JP" altLang="en-US" sz="2200" b="1" dirty="0" smtClean="0">
                <a:latin typeface="+mn-ea"/>
              </a:rPr>
              <a:t>同一グループの同一テーブルでの５人以上の会食を避けるよう協力要請（「かがわ安心飲食認証店」を除く）</a:t>
            </a:r>
            <a:endParaRPr lang="en-US" altLang="ja-JP" sz="2200" b="1" dirty="0" smtClean="0">
              <a:latin typeface="+mn-ea"/>
            </a:endParaRPr>
          </a:p>
          <a:p>
            <a:pPr marL="252000" algn="just">
              <a:lnSpc>
                <a:spcPct val="100000"/>
              </a:lnSpc>
              <a:spcBef>
                <a:spcPts val="600"/>
              </a:spcBef>
            </a:pPr>
            <a:r>
              <a:rPr lang="ja-JP" altLang="en-US" sz="2200" b="1" dirty="0" smtClean="0">
                <a:latin typeface="+mn-ea"/>
              </a:rPr>
              <a:t>クラスター発生等の事態に備え、事業の継続あるいは早期復旧を可能とするため、事業継続計画（ＢＣＰ）を再確認（未策定の場合は、早急に策定）するよう協力要請</a:t>
            </a:r>
            <a:endParaRPr lang="ja-JP" altLang="en-US" sz="2000" spc="-30" dirty="0">
              <a:latin typeface="+mn-ea"/>
            </a:endParaRPr>
          </a:p>
        </p:txBody>
      </p:sp>
      <p:sp>
        <p:nvSpPr>
          <p:cNvPr id="7" name="正方形/長方形 6"/>
          <p:cNvSpPr/>
          <p:nvPr/>
        </p:nvSpPr>
        <p:spPr>
          <a:xfrm>
            <a:off x="221672" y="566023"/>
            <a:ext cx="11736000" cy="2232595"/>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3"/>
          <p:cNvSpPr>
            <a:spLocks noGrp="1"/>
          </p:cNvSpPr>
          <p:nvPr>
            <p:ph type="sldNum" sz="quarter" idx="12"/>
          </p:nvPr>
        </p:nvSpPr>
        <p:spPr>
          <a:xfrm>
            <a:off x="9488043" y="6541075"/>
            <a:ext cx="2743200" cy="365125"/>
          </a:xfrm>
        </p:spPr>
        <p:txBody>
          <a:bodyPr/>
          <a:lstStyle/>
          <a:p>
            <a:fld id="{BD6F1CBD-B437-47E4-8EA4-6A9B6D02C591}" type="slidenum">
              <a:rPr kumimoji="1" lang="ja-JP" altLang="en-US" sz="1800" smtClean="0">
                <a:solidFill>
                  <a:schemeClr val="tx1"/>
                </a:solidFill>
              </a:rPr>
              <a:t>7</a:t>
            </a:fld>
            <a:endParaRPr kumimoji="1" lang="ja-JP" altLang="en-US" sz="1800" dirty="0">
              <a:solidFill>
                <a:schemeClr val="tx1"/>
              </a:solidFill>
            </a:endParaRPr>
          </a:p>
        </p:txBody>
      </p:sp>
      <p:sp>
        <p:nvSpPr>
          <p:cNvPr id="11" name="正方形/長方形 10"/>
          <p:cNvSpPr/>
          <p:nvPr/>
        </p:nvSpPr>
        <p:spPr>
          <a:xfrm>
            <a:off x="221672" y="3457394"/>
            <a:ext cx="11736000" cy="3276000"/>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p:cNvSpPr txBox="1">
            <a:spLocks/>
          </p:cNvSpPr>
          <p:nvPr/>
        </p:nvSpPr>
        <p:spPr>
          <a:xfrm>
            <a:off x="295563" y="2995183"/>
            <a:ext cx="6286720" cy="4644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dirty="0" smtClean="0">
                <a:latin typeface="+mn-ea"/>
                <a:ea typeface="+mn-ea"/>
              </a:rPr>
              <a:t>●イベント等の開催</a:t>
            </a:r>
            <a:r>
              <a:rPr lang="en-US" altLang="ja-JP" sz="1800" dirty="0" smtClean="0"/>
              <a:t>【</a:t>
            </a:r>
            <a:r>
              <a:rPr lang="ja-JP" altLang="en-US" sz="1800" dirty="0" smtClean="0"/>
              <a:t>法第</a:t>
            </a:r>
            <a:r>
              <a:rPr lang="en-US" altLang="ja-JP" sz="1800" dirty="0" smtClean="0"/>
              <a:t>24</a:t>
            </a:r>
            <a:r>
              <a:rPr lang="ja-JP" altLang="en-US" sz="1800" dirty="0" smtClean="0"/>
              <a:t>条第９項</a:t>
            </a:r>
            <a:r>
              <a:rPr lang="en-US" altLang="ja-JP" sz="1800" dirty="0" smtClean="0"/>
              <a:t>】</a:t>
            </a:r>
            <a:endParaRPr lang="ja-JP" altLang="en-US" sz="1800" b="1" dirty="0">
              <a:latin typeface="+mn-ea"/>
              <a:ea typeface="+mn-ea"/>
            </a:endParaRPr>
          </a:p>
        </p:txBody>
      </p:sp>
    </p:spTree>
    <p:extLst>
      <p:ext uri="{BB962C8B-B14F-4D97-AF65-F5344CB8AC3E}">
        <p14:creationId xmlns:p14="http://schemas.microsoft.com/office/powerpoint/2010/main" val="3340028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5562" y="2348918"/>
            <a:ext cx="6286720" cy="464400"/>
          </a:xfrm>
        </p:spPr>
        <p:txBody>
          <a:bodyPr>
            <a:normAutofit/>
          </a:bodyPr>
          <a:lstStyle/>
          <a:p>
            <a:r>
              <a:rPr lang="ja-JP" altLang="en-US" sz="2400" b="1" dirty="0" smtClean="0">
                <a:latin typeface="+mn-ea"/>
                <a:ea typeface="+mn-ea"/>
              </a:rPr>
              <a:t>●県の対応</a:t>
            </a:r>
            <a:endParaRPr kumimoji="1" lang="ja-JP" altLang="en-US" sz="1800" b="1" dirty="0">
              <a:latin typeface="+mn-ea"/>
              <a:ea typeface="+mn-ea"/>
            </a:endParaRPr>
          </a:p>
        </p:txBody>
      </p:sp>
      <p:sp>
        <p:nvSpPr>
          <p:cNvPr id="7" name="正方形/長方形 6"/>
          <p:cNvSpPr/>
          <p:nvPr/>
        </p:nvSpPr>
        <p:spPr>
          <a:xfrm>
            <a:off x="249379" y="567022"/>
            <a:ext cx="11736000" cy="1587655"/>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tIns="180000" rtlCol="0" anchor="t" anchorCtr="0"/>
          <a:lstStyle/>
          <a:p>
            <a:pPr marL="252000" indent="-230400">
              <a:lnSpc>
                <a:spcPct val="100000"/>
              </a:lnSpc>
              <a:spcBef>
                <a:spcPts val="600"/>
              </a:spcBef>
              <a:buFont typeface="Arial" panose="020B0604020202020204" pitchFamily="34" charset="0"/>
              <a:buChar char="•"/>
            </a:pPr>
            <a:r>
              <a:rPr lang="ja-JP" altLang="en-US" sz="2400" b="1" dirty="0" smtClean="0">
                <a:solidFill>
                  <a:schemeClr val="tx1"/>
                </a:solidFill>
                <a:latin typeface="+mn-ea"/>
              </a:rPr>
              <a:t>効果的な換気を含め、適切</a:t>
            </a:r>
            <a:r>
              <a:rPr lang="ja-JP" altLang="en-US" sz="2400" b="1" dirty="0">
                <a:solidFill>
                  <a:schemeClr val="tx1"/>
                </a:solidFill>
                <a:latin typeface="+mn-ea"/>
              </a:rPr>
              <a:t>な感染防止策の徹底を図り</a:t>
            </a:r>
            <a:r>
              <a:rPr lang="ja-JP" altLang="en-US" sz="2400" b="1" dirty="0" smtClean="0">
                <a:solidFill>
                  <a:schemeClr val="tx1"/>
                </a:solidFill>
                <a:latin typeface="+mn-ea"/>
              </a:rPr>
              <a:t>、開園・開館</a:t>
            </a:r>
            <a:endParaRPr lang="en-US" altLang="ja-JP" sz="2400" b="1" dirty="0">
              <a:solidFill>
                <a:schemeClr val="tx1"/>
              </a:solidFill>
              <a:latin typeface="+mn-ea"/>
            </a:endParaRPr>
          </a:p>
          <a:p>
            <a:pPr marL="252000" indent="-230400">
              <a:lnSpc>
                <a:spcPct val="100000"/>
              </a:lnSpc>
              <a:spcBef>
                <a:spcPts val="1200"/>
              </a:spcBef>
              <a:buFont typeface="Arial" panose="020B0604020202020204" pitchFamily="34" charset="0"/>
              <a:buChar char="•"/>
            </a:pPr>
            <a:r>
              <a:rPr lang="ja-JP" altLang="en-US" sz="2400" b="1" dirty="0" smtClean="0">
                <a:solidFill>
                  <a:schemeClr val="tx1"/>
                </a:solidFill>
                <a:latin typeface="+mn-ea"/>
              </a:rPr>
              <a:t>県主催の行事・イベントについても、効果的な換気を含め、適切な感染防止策の徹底を図った上で実施</a:t>
            </a:r>
            <a:endParaRPr lang="ja-JP" altLang="en-US" sz="2400" b="1" dirty="0">
              <a:solidFill>
                <a:schemeClr val="accent6">
                  <a:lumMod val="75000"/>
                </a:schemeClr>
              </a:solidFill>
              <a:latin typeface="+mn-ea"/>
            </a:endParaRPr>
          </a:p>
        </p:txBody>
      </p:sp>
      <p:sp>
        <p:nvSpPr>
          <p:cNvPr id="10" name="スライド番号プレースホルダー 3"/>
          <p:cNvSpPr>
            <a:spLocks noGrp="1"/>
          </p:cNvSpPr>
          <p:nvPr>
            <p:ph type="sldNum" sz="quarter" idx="12"/>
          </p:nvPr>
        </p:nvSpPr>
        <p:spPr>
          <a:xfrm>
            <a:off x="9488043" y="6541075"/>
            <a:ext cx="2743200" cy="365125"/>
          </a:xfrm>
        </p:spPr>
        <p:txBody>
          <a:bodyPr/>
          <a:lstStyle/>
          <a:p>
            <a:fld id="{BD6F1CBD-B437-47E4-8EA4-6A9B6D02C591}" type="slidenum">
              <a:rPr kumimoji="1" lang="ja-JP" altLang="en-US" sz="1800" smtClean="0">
                <a:solidFill>
                  <a:schemeClr val="tx1"/>
                </a:solidFill>
              </a:rPr>
              <a:t>8</a:t>
            </a:fld>
            <a:endParaRPr kumimoji="1" lang="ja-JP" altLang="en-US" sz="1800" dirty="0">
              <a:solidFill>
                <a:schemeClr val="tx1"/>
              </a:solidFill>
            </a:endParaRPr>
          </a:p>
        </p:txBody>
      </p:sp>
      <p:sp>
        <p:nvSpPr>
          <p:cNvPr id="16" name="タイトル 1"/>
          <p:cNvSpPr txBox="1">
            <a:spLocks/>
          </p:cNvSpPr>
          <p:nvPr/>
        </p:nvSpPr>
        <p:spPr>
          <a:xfrm>
            <a:off x="295562" y="101925"/>
            <a:ext cx="6286720" cy="4644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dirty="0" smtClean="0">
                <a:latin typeface="+mn-ea"/>
                <a:ea typeface="+mn-ea"/>
              </a:rPr>
              <a:t>●県有施設等における対応</a:t>
            </a:r>
            <a:endParaRPr lang="ja-JP" altLang="en-US" sz="1800" b="1" dirty="0">
              <a:latin typeface="+mn-ea"/>
              <a:ea typeface="+mn-ea"/>
            </a:endParaRPr>
          </a:p>
        </p:txBody>
      </p:sp>
      <p:sp>
        <p:nvSpPr>
          <p:cNvPr id="17" name="正方形/長方形 16"/>
          <p:cNvSpPr/>
          <p:nvPr/>
        </p:nvSpPr>
        <p:spPr>
          <a:xfrm>
            <a:off x="249379" y="2826332"/>
            <a:ext cx="11736000" cy="3537529"/>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tIns="180000" rtlCol="0" anchor="t" anchorCtr="0"/>
          <a:lstStyle/>
          <a:p>
            <a:pPr marL="252000" indent="-230400">
              <a:lnSpc>
                <a:spcPct val="100000"/>
              </a:lnSpc>
              <a:spcBef>
                <a:spcPts val="600"/>
              </a:spcBef>
              <a:buFont typeface="Arial" panose="020B0604020202020204" pitchFamily="34" charset="0"/>
              <a:buChar char="•"/>
            </a:pPr>
            <a:r>
              <a:rPr lang="ja-JP" altLang="en-US" sz="2400" b="1" dirty="0" smtClean="0">
                <a:solidFill>
                  <a:schemeClr val="tx1"/>
                </a:solidFill>
                <a:latin typeface="+mn-ea"/>
              </a:rPr>
              <a:t>児童福祉施設等、高齢者施設等、医療機関、事業所などのクラスター防止対策を進める。</a:t>
            </a:r>
            <a:endParaRPr lang="en-US" altLang="ja-JP" sz="2400" b="1" dirty="0">
              <a:solidFill>
                <a:schemeClr val="tx1"/>
              </a:solidFill>
              <a:latin typeface="+mn-ea"/>
            </a:endParaRPr>
          </a:p>
          <a:p>
            <a:pPr marL="252000" indent="-230400">
              <a:lnSpc>
                <a:spcPct val="100000"/>
              </a:lnSpc>
              <a:spcBef>
                <a:spcPts val="1200"/>
              </a:spcBef>
              <a:buFont typeface="Arial" panose="020B0604020202020204" pitchFamily="34" charset="0"/>
              <a:buChar char="•"/>
            </a:pPr>
            <a:r>
              <a:rPr lang="ja-JP" altLang="en-US" sz="2400" b="1" dirty="0" smtClean="0">
                <a:solidFill>
                  <a:schemeClr val="tx1"/>
                </a:solidFill>
                <a:latin typeface="+mn-ea"/>
              </a:rPr>
              <a:t>学校における感染防止対策を進める。</a:t>
            </a:r>
            <a:endParaRPr lang="en-US" altLang="ja-JP" sz="2400" b="1" dirty="0">
              <a:solidFill>
                <a:schemeClr val="tx1"/>
              </a:solidFill>
              <a:latin typeface="+mn-ea"/>
            </a:endParaRPr>
          </a:p>
          <a:p>
            <a:pPr marL="252000" indent="-230400">
              <a:lnSpc>
                <a:spcPct val="100000"/>
              </a:lnSpc>
              <a:spcBef>
                <a:spcPts val="1200"/>
              </a:spcBef>
              <a:buFont typeface="Arial" panose="020B0604020202020204" pitchFamily="34" charset="0"/>
              <a:buChar char="•"/>
            </a:pPr>
            <a:r>
              <a:rPr lang="ja-JP" altLang="en-US" sz="2400" b="1" dirty="0" smtClean="0">
                <a:solidFill>
                  <a:schemeClr val="tx1"/>
                </a:solidFill>
                <a:latin typeface="+mn-ea"/>
              </a:rPr>
              <a:t>ワクチン</a:t>
            </a:r>
            <a:r>
              <a:rPr lang="ja-JP" altLang="en-US" sz="2400" b="1" dirty="0">
                <a:solidFill>
                  <a:schemeClr val="tx1"/>
                </a:solidFill>
                <a:latin typeface="+mn-ea"/>
              </a:rPr>
              <a:t>接種の円滑な実施に向けて、各市町、医療機関、関係団体等と緊密に連携して取り組む。</a:t>
            </a:r>
            <a:endParaRPr lang="en-US" altLang="ja-JP" sz="2400" b="1" dirty="0">
              <a:solidFill>
                <a:schemeClr val="tx1"/>
              </a:solidFill>
              <a:latin typeface="+mn-ea"/>
            </a:endParaRPr>
          </a:p>
          <a:p>
            <a:pPr marL="252000" indent="-230400">
              <a:lnSpc>
                <a:spcPct val="100000"/>
              </a:lnSpc>
              <a:spcBef>
                <a:spcPts val="1200"/>
              </a:spcBef>
              <a:buFont typeface="Arial" panose="020B0604020202020204" pitchFamily="34" charset="0"/>
              <a:buChar char="•"/>
            </a:pPr>
            <a:r>
              <a:rPr lang="ja-JP" altLang="en-US" sz="2400" b="1" dirty="0">
                <a:solidFill>
                  <a:schemeClr val="tx1"/>
                </a:solidFill>
                <a:latin typeface="+mn-ea"/>
              </a:rPr>
              <a:t>県職員について</a:t>
            </a:r>
            <a:r>
              <a:rPr lang="ja-JP" altLang="en-US" sz="2400" b="1" dirty="0" smtClean="0">
                <a:solidFill>
                  <a:schemeClr val="tx1"/>
                </a:solidFill>
                <a:latin typeface="+mn-ea"/>
              </a:rPr>
              <a:t>、時差出勤や在宅</a:t>
            </a:r>
            <a:r>
              <a:rPr lang="ja-JP" altLang="en-US" sz="2400" b="1" dirty="0">
                <a:solidFill>
                  <a:schemeClr val="tx1"/>
                </a:solidFill>
                <a:latin typeface="+mn-ea"/>
              </a:rPr>
              <a:t>勤務の</a:t>
            </a:r>
            <a:r>
              <a:rPr lang="ja-JP" altLang="en-US" sz="2400" b="1" dirty="0" smtClean="0">
                <a:solidFill>
                  <a:schemeClr val="tx1"/>
                </a:solidFill>
                <a:latin typeface="+mn-ea"/>
              </a:rPr>
              <a:t>活用により接触機会の低減</a:t>
            </a:r>
            <a:r>
              <a:rPr lang="ja-JP" altLang="en-US" sz="2400" b="1" dirty="0">
                <a:solidFill>
                  <a:schemeClr val="tx1"/>
                </a:solidFill>
                <a:latin typeface="+mn-ea"/>
              </a:rPr>
              <a:t>に取り組む。</a:t>
            </a:r>
          </a:p>
          <a:p>
            <a:pPr marL="252000" indent="-230400">
              <a:lnSpc>
                <a:spcPct val="100000"/>
              </a:lnSpc>
              <a:spcBef>
                <a:spcPts val="1200"/>
              </a:spcBef>
              <a:buFont typeface="Arial" panose="020B0604020202020204" pitchFamily="34" charset="0"/>
              <a:buChar char="•"/>
            </a:pPr>
            <a:r>
              <a:rPr lang="ja-JP" altLang="en-US" sz="2400" b="1" dirty="0" smtClean="0">
                <a:solidFill>
                  <a:schemeClr val="tx1"/>
                </a:solidFill>
                <a:latin typeface="+mn-ea"/>
              </a:rPr>
              <a:t>オミクロン株の特徴を踏まえた感染防止策を講じる。</a:t>
            </a:r>
            <a:endParaRPr lang="ja-JP" altLang="en-US" sz="2400" b="1" dirty="0">
              <a:solidFill>
                <a:schemeClr val="tx1"/>
              </a:solidFill>
              <a:latin typeface="+mn-ea"/>
            </a:endParaRPr>
          </a:p>
        </p:txBody>
      </p:sp>
    </p:spTree>
    <p:extLst>
      <p:ext uri="{BB962C8B-B14F-4D97-AF65-F5344CB8AC3E}">
        <p14:creationId xmlns:p14="http://schemas.microsoft.com/office/powerpoint/2010/main" val="3116294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4F0637E0-7C91-44F8-A2AF-D1306C2321F8}" vid="{4A3437A6-10FA-474F-A47D-BACCC7FF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2719</TotalTime>
  <Words>1679</Words>
  <Application>Microsoft Office PowerPoint</Application>
  <PresentationFormat>ワイド画面</PresentationFormat>
  <Paragraphs>90</Paragraphs>
  <Slides>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游ゴシック</vt:lpstr>
      <vt:lpstr>游ゴシック Light</vt:lpstr>
      <vt:lpstr>Arial</vt:lpstr>
      <vt:lpstr>Times New Roman</vt:lpstr>
      <vt:lpstr>Wingdings</vt:lpstr>
      <vt:lpstr>Office テーマ</vt:lpstr>
      <vt:lpstr> 香川県 ＢＡ.５対策強化宣言</vt:lpstr>
      <vt:lpstr>PowerPoint プレゼンテーション</vt:lpstr>
      <vt:lpstr>香川県ＢＡ.５対策強化宣言</vt:lpstr>
      <vt:lpstr>●県民への協力要請①【法第24条第９項】</vt:lpstr>
      <vt:lpstr>●県民への協力要請②【法第24条第９項】</vt:lpstr>
      <vt:lpstr>●事業者への協力要請①【法第24条第９項】</vt:lpstr>
      <vt:lpstr>●事業者への協力要請②【法第24条第９項】</vt:lpstr>
      <vt:lpstr>●県の対応</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香川県における まん延防止等重点措置</dc:title>
  <dc:creator>SG19100のC20-3460</dc:creator>
  <cp:lastModifiedBy>SG19100のC20-3465</cp:lastModifiedBy>
  <cp:revision>345</cp:revision>
  <cp:lastPrinted>2022-08-17T06:31:50Z</cp:lastPrinted>
  <dcterms:created xsi:type="dcterms:W3CDTF">2021-08-17T00:03:18Z</dcterms:created>
  <dcterms:modified xsi:type="dcterms:W3CDTF">2022-08-25T10:12:45Z</dcterms:modified>
</cp:coreProperties>
</file>