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906000" cy="6858000" type="A4"/>
  <p:notesSz cx="6807200" cy="9939338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6600"/>
    <a:srgbClr val="FF8700"/>
    <a:srgbClr val="FF7D00"/>
    <a:srgbClr val="FF9900"/>
    <a:srgbClr val="FF7800"/>
    <a:srgbClr val="FF6400"/>
    <a:srgbClr val="336600"/>
    <a:srgbClr val="008000"/>
    <a:srgbClr val="009900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69" d="100"/>
          <a:sy n="69" d="100"/>
        </p:scale>
        <p:origin x="1056" y="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1238250" y="1122363"/>
            <a:ext cx="74295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95779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7826990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7088981" y="365125"/>
            <a:ext cx="2135981" cy="5811838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681037" y="365125"/>
            <a:ext cx="6284119" cy="5811838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126010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875786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75878" y="1709739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75878" y="4589464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1128707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205257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365126"/>
            <a:ext cx="8543925" cy="1325563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2328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682328" y="2505075"/>
            <a:ext cx="4190702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2022/8/10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426357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2022/8/10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846823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2022/8/10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7715413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7579130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4211340" y="987426"/>
            <a:ext cx="5014913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kumimoji="1" lang="ja-JP" altLang="en-US" smtClean="0"/>
              <a:t>図を追加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DD2876-77F1-4070-A723-3C91AD93F1EB}" type="datetimeFigureOut">
              <a:rPr kumimoji="1" lang="ja-JP" altLang="en-US" smtClean="0"/>
              <a:t>2022/8/10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6685590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681038" y="365126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681038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DD2876-77F1-4070-A723-3C91AD93F1EB}" type="datetimeFigureOut">
              <a:rPr kumimoji="1" lang="ja-JP" altLang="en-US" smtClean="0"/>
              <a:t>2022/8/10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281363" y="6356351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996113" y="6356351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6F1CBD-B437-47E4-8EA4-6A9B6D02C59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7753024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テキスト ボックス 50"/>
          <p:cNvSpPr txBox="1"/>
          <p:nvPr/>
        </p:nvSpPr>
        <p:spPr>
          <a:xfrm>
            <a:off x="1975654" y="698868"/>
            <a:ext cx="5806911" cy="1308050"/>
          </a:xfrm>
          <a:prstGeom prst="rect">
            <a:avLst/>
          </a:prstGeom>
          <a:noFill/>
          <a:ln>
            <a:noFill/>
          </a:ln>
        </p:spPr>
        <p:txBody>
          <a:bodyPr wrap="square" lIns="0" tIns="0" rIns="0" bIns="0" rtlCol="0" anchor="ctr" anchorCtr="0">
            <a:spAutoFit/>
          </a:bodyPr>
          <a:lstStyle/>
          <a:p>
            <a:pPr algn="ctr">
              <a:lnSpc>
                <a:spcPts val="4800"/>
              </a:lnSpc>
            </a:pPr>
            <a:r>
              <a:rPr lang="ja-JP" altLang="en-US" sz="3400" b="1" dirty="0" smtClean="0">
                <a:ln w="0"/>
                <a:solidFill>
                  <a:srgbClr val="FF87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感染拡大を止めるには </a:t>
            </a:r>
            <a:endParaRPr lang="en-US" altLang="ja-JP" sz="3400" b="1" dirty="0" smtClean="0">
              <a:ln w="0"/>
              <a:solidFill>
                <a:srgbClr val="FF8700"/>
              </a:solidFill>
              <a:effectLst>
                <a:outerShdw blurRad="38100" dist="19050" dir="2700000" algn="tl" rotWithShape="0">
                  <a:prstClr val="black">
                    <a:alpha val="40000"/>
                  </a:prst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4800"/>
              </a:lnSpc>
              <a:spcBef>
                <a:spcPts val="600"/>
              </a:spcBef>
            </a:pPr>
            <a:r>
              <a:rPr lang="ja-JP" altLang="en-US" sz="4000" b="1" dirty="0" smtClean="0">
                <a:ln w="0"/>
                <a:solidFill>
                  <a:srgbClr val="FF8700"/>
                </a:solidFill>
                <a:effectLst>
                  <a:outerShdw blurRad="38100" dist="19050" dir="2700000" algn="tl" rotWithShape="0">
                    <a:prstClr val="black">
                      <a:alpha val="40000"/>
                    </a:prstClr>
                  </a:outerShdw>
                </a:effectLst>
                <a:latin typeface="メイリオ" panose="020B0604030504040204" pitchFamily="50" charset="-128"/>
                <a:ea typeface="メイリオ" panose="020B0604030504040204" pitchFamily="50" charset="-128"/>
              </a:rPr>
              <a:t>一人ひとりの意識が要</a:t>
            </a:r>
            <a:endParaRPr lang="en-US" altLang="ja-JP" sz="4000" dirty="0" smtClean="0">
              <a:ln w="0"/>
              <a:solidFill>
                <a:srgbClr val="FF8700"/>
              </a:solidFill>
              <a:effectLst>
                <a:outerShdw blurRad="38100" dist="19050" dir="2700000" algn="tl" rotWithShape="0">
                  <a:schemeClr val="dk1">
                    <a:alpha val="40000"/>
                  </a:schemeClr>
                </a:outerShdw>
              </a:effectLst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62" name="テキスト ボックス 61"/>
          <p:cNvSpPr txBox="1"/>
          <p:nvPr/>
        </p:nvSpPr>
        <p:spPr>
          <a:xfrm>
            <a:off x="396884" y="5740607"/>
            <a:ext cx="6561050" cy="1020792"/>
          </a:xfrm>
          <a:prstGeom prst="rect">
            <a:avLst/>
          </a:prstGeom>
          <a:noFill/>
        </p:spPr>
        <p:txBody>
          <a:bodyPr wrap="square" bIns="0" rtlCol="0">
            <a:spAutoFit/>
          </a:bodyPr>
          <a:lstStyle/>
          <a:p>
            <a:pPr algn="ctr">
              <a:lnSpc>
                <a:spcPts val="3800"/>
              </a:lnSpc>
            </a:pPr>
            <a:r>
              <a:rPr lang="ja-JP" altLang="en-US" sz="20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大切なご家族や友人、仲間に感染させないためにも</a:t>
            </a:r>
            <a:endParaRPr lang="en-US" altLang="ja-JP" sz="20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pPr algn="ctr">
              <a:lnSpc>
                <a:spcPts val="3800"/>
              </a:lnSpc>
            </a:pPr>
            <a:r>
              <a:rPr lang="ja-JP" altLang="en-US" sz="28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ご協力をお願いします。</a:t>
            </a:r>
            <a:endParaRPr lang="en-US" altLang="ja-JP" sz="28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5" name="テキスト ボックス 14"/>
          <p:cNvSpPr txBox="1"/>
          <p:nvPr/>
        </p:nvSpPr>
        <p:spPr>
          <a:xfrm>
            <a:off x="7130473" y="5901084"/>
            <a:ext cx="290021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香川県内の感染症情報は、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  <a:p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右記ホームページを</a:t>
            </a:r>
            <a: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/>
            </a:r>
            <a:br>
              <a:rPr lang="en-US" altLang="ja-JP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</a:br>
            <a:r>
              <a:rPr lang="ja-JP" altLang="en-US" sz="1200" b="1" dirty="0" smtClean="0">
                <a:latin typeface="メイリオ" panose="020B0604030504040204" pitchFamily="50" charset="-128"/>
                <a:ea typeface="メイリオ" panose="020B0604030504040204" pitchFamily="50" charset="-128"/>
              </a:rPr>
              <a:t>ご覧ください。</a:t>
            </a:r>
            <a:endParaRPr lang="en-US" altLang="ja-JP" sz="1200" b="1" dirty="0" smtClean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正方形/長方形 2"/>
          <p:cNvSpPr/>
          <p:nvPr/>
        </p:nvSpPr>
        <p:spPr>
          <a:xfrm>
            <a:off x="44305" y="46372"/>
            <a:ext cx="9820131" cy="6770255"/>
          </a:xfrm>
          <a:prstGeom prst="rect">
            <a:avLst/>
          </a:prstGeom>
          <a:noFill/>
          <a:ln w="76200">
            <a:solidFill>
              <a:srgbClr val="00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pic>
        <p:nvPicPr>
          <p:cNvPr id="5" name="図 4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097818" y="5865760"/>
            <a:ext cx="641158" cy="641158"/>
          </a:xfrm>
          <a:prstGeom prst="rect">
            <a:avLst/>
          </a:prstGeom>
        </p:spPr>
      </p:pic>
      <p:pic>
        <p:nvPicPr>
          <p:cNvPr id="6" name="図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953444" y="6521674"/>
            <a:ext cx="787725" cy="203424"/>
          </a:xfrm>
          <a:prstGeom prst="rect">
            <a:avLst/>
          </a:prstGeom>
        </p:spPr>
      </p:pic>
      <p:sp>
        <p:nvSpPr>
          <p:cNvPr id="16" name="テキスト ボックス 15"/>
          <p:cNvSpPr txBox="1"/>
          <p:nvPr/>
        </p:nvSpPr>
        <p:spPr>
          <a:xfrm>
            <a:off x="6814712" y="1190522"/>
            <a:ext cx="725966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ja-JP" altLang="en-US" sz="1200" b="1" spc="200" dirty="0">
                <a:solidFill>
                  <a:srgbClr val="FF87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かなめ</a:t>
            </a:r>
            <a:endParaRPr kumimoji="1" lang="ja-JP" altLang="en-US" sz="1200" b="1" spc="200" dirty="0">
              <a:solidFill>
                <a:srgbClr val="FF87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pic>
        <p:nvPicPr>
          <p:cNvPr id="17" name="図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06328" y="551553"/>
            <a:ext cx="1154545" cy="1500423"/>
          </a:xfrm>
          <a:prstGeom prst="rect">
            <a:avLst/>
          </a:prstGeom>
        </p:spPr>
      </p:pic>
      <p:pic>
        <p:nvPicPr>
          <p:cNvPr id="2" name="図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249382" y="637310"/>
            <a:ext cx="1960797" cy="1384940"/>
          </a:xfrm>
          <a:prstGeom prst="rect">
            <a:avLst/>
          </a:prstGeom>
        </p:spPr>
      </p:pic>
      <p:sp>
        <p:nvSpPr>
          <p:cNvPr id="59" name="テキスト ボックス 58"/>
          <p:cNvSpPr txBox="1"/>
          <p:nvPr/>
        </p:nvSpPr>
        <p:spPr>
          <a:xfrm>
            <a:off x="190544" y="1979649"/>
            <a:ext cx="9712447" cy="3836948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pPr>
              <a:lnSpc>
                <a:spcPts val="4200"/>
              </a:lnSpc>
            </a:pP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</a:t>
            </a:r>
            <a:r>
              <a:rPr lang="ja-JP" altLang="en-US" sz="2800" b="1" spc="-1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三つ</a:t>
            </a:r>
            <a:r>
              <a:rPr lang="ja-JP" altLang="en-US" sz="2800" b="1" spc="-100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の密</a:t>
            </a:r>
            <a:r>
              <a:rPr lang="ja-JP" altLang="en-US" sz="2200" b="1" spc="-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</a:t>
            </a:r>
            <a:r>
              <a:rPr lang="ja-JP" altLang="en-US" sz="2800" b="1" spc="-100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回避</a:t>
            </a:r>
            <a:r>
              <a:rPr lang="ja-JP" altLang="en-US" sz="2200" b="1" spc="-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や人と人との</a:t>
            </a:r>
            <a:r>
              <a:rPr lang="ja-JP" altLang="en-US" sz="2800" b="1" spc="-100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距離</a:t>
            </a:r>
            <a:r>
              <a:rPr lang="ja-JP" altLang="en-US" sz="2200" b="1" spc="-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</a:t>
            </a:r>
            <a:r>
              <a:rPr lang="ja-JP" altLang="en-US" sz="2800" b="1" spc="-10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確保</a:t>
            </a:r>
            <a:r>
              <a:rPr lang="ja-JP" altLang="en-US" sz="2200" b="1" spc="-10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、エアコン使用時</a:t>
            </a:r>
            <a:r>
              <a:rPr lang="ja-JP" altLang="en-US" sz="2200" b="1" spc="-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も</a:t>
            </a:r>
            <a:r>
              <a:rPr lang="ja-JP" altLang="en-US" sz="2800" b="1" spc="-1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換気</a:t>
            </a:r>
            <a:r>
              <a:rPr lang="ja-JP" altLang="en-US" sz="2200" b="1" spc="-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</a:t>
            </a:r>
            <a:r>
              <a:rPr lang="en-US" altLang="ja-JP" sz="2200" b="1" spc="-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/>
            </a:r>
            <a:br>
              <a:rPr lang="en-US" altLang="ja-JP" sz="2200" b="1" spc="-1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ja-JP" altLang="en-US" sz="2200" b="1" spc="-100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　</a:t>
            </a:r>
            <a:r>
              <a:rPr lang="ja-JP" altLang="en-US" sz="2200" b="1" spc="-1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 </a:t>
            </a:r>
            <a:r>
              <a:rPr lang="ja-JP" altLang="en-US" sz="2800" b="1" spc="-1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不織</a:t>
            </a:r>
            <a:r>
              <a:rPr lang="ja-JP" altLang="en-US" sz="2800" b="1" spc="-100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布マスク</a:t>
            </a:r>
            <a:r>
              <a:rPr lang="ja-JP" altLang="en-US" sz="2200" b="1" spc="-1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</a:t>
            </a:r>
            <a:r>
              <a:rPr lang="ja-JP" altLang="en-US" sz="2800" b="1" spc="-1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着用</a:t>
            </a:r>
            <a:r>
              <a:rPr lang="ja-JP" altLang="en-US" sz="2000" b="1" spc="-15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（</a:t>
            </a:r>
            <a:r>
              <a:rPr lang="ja-JP" altLang="en-US" sz="2000" b="1" spc="-15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熱中症防止のため、必要がないときはマスクを</a:t>
            </a:r>
            <a:r>
              <a:rPr lang="ja-JP" altLang="en-US" sz="2000" b="1" spc="-15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外して）</a:t>
            </a:r>
            <a:endParaRPr lang="en-US" altLang="ja-JP" sz="2000" b="1" spc="-150" dirty="0" smtClean="0"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4000"/>
              </a:lnSpc>
            </a:pP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・手洗</a:t>
            </a: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い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や</a:t>
            </a: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手指消毒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</a:t>
            </a: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共用部分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</a:t>
            </a: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消毒</a:t>
            </a:r>
            <a:endParaRPr lang="en-US" altLang="ja-JP" sz="2800" b="1" dirty="0" smtClean="0">
              <a:solidFill>
                <a:srgbClr val="0066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4200"/>
              </a:lnSpc>
            </a:pP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</a:t>
            </a:r>
            <a:r>
              <a:rPr lang="ja-JP" altLang="en-US" sz="28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混雑した場所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や</a:t>
            </a:r>
            <a:r>
              <a:rPr lang="ja-JP" altLang="en-US" sz="28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感染リスク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が</a:t>
            </a:r>
            <a:r>
              <a:rPr lang="ja-JP" altLang="en-US" sz="28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高い場所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への</a:t>
            </a:r>
            <a:r>
              <a:rPr lang="ja-JP" altLang="en-US" sz="28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外出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</a:t>
            </a:r>
            <a:r>
              <a:rPr lang="ja-JP" altLang="en-US" sz="28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自粛</a:t>
            </a:r>
            <a:r>
              <a:rPr lang="ja-JP" altLang="en-US" sz="22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して</a:t>
            </a:r>
            <a:r>
              <a:rPr lang="en-US" altLang="ja-JP" sz="26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/>
            </a:r>
            <a:br>
              <a:rPr lang="en-US" altLang="ja-JP" sz="26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</a:b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</a:t>
            </a:r>
            <a:r>
              <a:rPr lang="ja-JP" altLang="en-US" sz="2800" b="1" spc="-3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帰省</a:t>
            </a:r>
            <a:r>
              <a:rPr lang="ja-JP" altLang="en-US" sz="2200" b="1" spc="-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や</a:t>
            </a:r>
            <a:r>
              <a:rPr lang="ja-JP" altLang="en-US" sz="2800" b="1" spc="-300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旅行</a:t>
            </a:r>
            <a:r>
              <a:rPr lang="ja-JP" altLang="en-US" sz="2200" b="1" spc="-300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は</a:t>
            </a:r>
            <a:r>
              <a:rPr lang="ja-JP" altLang="en-US" sz="2200" b="1" spc="-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</a:t>
            </a:r>
            <a:r>
              <a:rPr lang="ja-JP" altLang="en-US" sz="2800" b="1" spc="-3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感染防止策</a:t>
            </a:r>
            <a:r>
              <a:rPr lang="ja-JP" altLang="en-US" sz="2200" b="1" spc="-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</a:t>
            </a:r>
            <a:r>
              <a:rPr lang="ja-JP" altLang="en-US" sz="2800" b="1" spc="-3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徹底</a:t>
            </a:r>
            <a:r>
              <a:rPr lang="ja-JP" altLang="en-US" sz="2200" b="1" spc="-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</a:t>
            </a:r>
            <a:r>
              <a:rPr lang="ja-JP" altLang="en-US" sz="2800" b="1" spc="-3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感染リスク</a:t>
            </a:r>
            <a:r>
              <a:rPr lang="ja-JP" altLang="en-US" sz="2200" b="1" spc="-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の</a:t>
            </a:r>
            <a:r>
              <a:rPr lang="ja-JP" altLang="en-US" sz="2800" b="1" spc="-3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高い行動</a:t>
            </a:r>
            <a:r>
              <a:rPr lang="ja-JP" altLang="en-US" sz="2200" b="1" spc="-300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</a:t>
            </a:r>
            <a:r>
              <a:rPr lang="ja-JP" altLang="en-US" sz="2800" b="1" spc="-300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控えて</a:t>
            </a:r>
            <a:endParaRPr lang="en-US" altLang="ja-JP" sz="2800" b="1" spc="-300" dirty="0" smtClean="0">
              <a:solidFill>
                <a:srgbClr val="0066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4200"/>
              </a:lnSpc>
            </a:pP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</a:t>
            </a: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発熱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・のどの</a:t>
            </a: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違和感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は</a:t>
            </a: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通勤・通学</a:t>
            </a:r>
            <a:r>
              <a:rPr lang="ja-JP" altLang="en-US" sz="2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</a:t>
            </a: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外出</a:t>
            </a:r>
            <a:r>
              <a:rPr lang="ja-JP" altLang="en-US" sz="2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等を</a:t>
            </a: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控えて</a:t>
            </a:r>
            <a:endParaRPr lang="en-US" altLang="ja-JP" sz="2800" b="1" dirty="0" smtClean="0">
              <a:solidFill>
                <a:srgbClr val="0066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  <a:p>
            <a:pPr>
              <a:lnSpc>
                <a:spcPts val="4200"/>
              </a:lnSpc>
            </a:pP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・</a:t>
            </a:r>
            <a:r>
              <a:rPr lang="ja-JP" altLang="en-US" sz="2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かがわ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安心飲食</a:t>
            </a: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認証店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などを</a:t>
            </a: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利用</a:t>
            </a:r>
            <a:r>
              <a:rPr lang="ja-JP" altLang="en-US" sz="2200" b="1" dirty="0" smtClean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、</a:t>
            </a: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会話</a:t>
            </a: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時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は</a:t>
            </a:r>
            <a:r>
              <a:rPr lang="ja-JP" altLang="en-US" sz="2800" b="1" dirty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マスク</a:t>
            </a:r>
            <a:r>
              <a:rPr lang="ja-JP" altLang="en-US" sz="2200" b="1" dirty="0"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を</a:t>
            </a:r>
            <a:r>
              <a:rPr lang="ja-JP" altLang="en-US" sz="2800" b="1" dirty="0" smtClean="0">
                <a:solidFill>
                  <a:srgbClr val="006600"/>
                </a:solidFill>
                <a:latin typeface="UD デジタル 教科書体 NP-B" panose="02020700000000000000" pitchFamily="18" charset="-128"/>
                <a:ea typeface="UD デジタル 教科書体 NP-B" panose="02020700000000000000" pitchFamily="18" charset="-128"/>
              </a:rPr>
              <a:t>着用</a:t>
            </a:r>
            <a:endParaRPr lang="ja-JP" altLang="en-US" sz="2800" b="1" dirty="0">
              <a:solidFill>
                <a:srgbClr val="006600"/>
              </a:solidFill>
              <a:latin typeface="UD デジタル 教科書体 NP-B" panose="02020700000000000000" pitchFamily="18" charset="-128"/>
              <a:ea typeface="UD デジタル 教科書体 NP-B" panose="02020700000000000000" pitchFamily="18" charset="-128"/>
            </a:endParaRPr>
          </a:p>
        </p:txBody>
      </p:sp>
      <p:sp>
        <p:nvSpPr>
          <p:cNvPr id="55" name="角丸四角形 54"/>
          <p:cNvSpPr/>
          <p:nvPr/>
        </p:nvSpPr>
        <p:spPr>
          <a:xfrm>
            <a:off x="181308" y="1976582"/>
            <a:ext cx="9557668" cy="3794189"/>
          </a:xfrm>
          <a:prstGeom prst="roundRect">
            <a:avLst>
              <a:gd name="adj" fmla="val 6676"/>
            </a:avLst>
          </a:prstGeom>
          <a:noFill/>
          <a:ln w="57150">
            <a:solidFill>
              <a:srgbClr val="FF87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68" name="正方形/長方形 67"/>
          <p:cNvSpPr/>
          <p:nvPr/>
        </p:nvSpPr>
        <p:spPr>
          <a:xfrm>
            <a:off x="11115" y="70130"/>
            <a:ext cx="9887342" cy="613361"/>
          </a:xfrm>
          <a:prstGeom prst="rect">
            <a:avLst/>
          </a:prstGeom>
          <a:solidFill>
            <a:srgbClr val="0066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rgbClr val="008000"/>
              </a:solidFill>
            </a:endParaRPr>
          </a:p>
        </p:txBody>
      </p:sp>
      <p:sp>
        <p:nvSpPr>
          <p:cNvPr id="67" name="テキスト ボックス 66"/>
          <p:cNvSpPr txBox="1"/>
          <p:nvPr/>
        </p:nvSpPr>
        <p:spPr>
          <a:xfrm>
            <a:off x="662224" y="138545"/>
            <a:ext cx="8581552" cy="533479"/>
          </a:xfrm>
          <a:prstGeom prst="rect">
            <a:avLst/>
          </a:prstGeom>
          <a:noFill/>
        </p:spPr>
        <p:txBody>
          <a:bodyPr wrap="square" bIns="0" rtlCol="0">
            <a:spAutoFit/>
          </a:bodyPr>
          <a:lstStyle/>
          <a:p>
            <a:pPr algn="ctr">
              <a:lnSpc>
                <a:spcPts val="3800"/>
              </a:lnSpc>
            </a:pPr>
            <a:r>
              <a:rPr lang="ja-JP" altLang="en-US" sz="2400" b="1" dirty="0" smtClean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香川県からのお願い</a:t>
            </a:r>
            <a:r>
              <a:rPr lang="ja-JP" altLang="en-US" sz="2800" b="1" dirty="0" smtClean="0">
                <a:ln w="0"/>
                <a:solidFill>
                  <a:schemeClr val="bg1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　</a:t>
            </a:r>
            <a:r>
              <a:rPr lang="ja-JP" altLang="en-US" sz="3200" b="1" dirty="0" smtClean="0">
                <a:ln w="0"/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「</a:t>
            </a:r>
            <a:r>
              <a:rPr lang="en-US" altLang="ja-JP" sz="3200" b="1" dirty="0" smtClean="0">
                <a:ln w="0"/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BA.5</a:t>
            </a:r>
            <a:r>
              <a:rPr lang="ja-JP" altLang="en-US" sz="3200" b="1" dirty="0" smtClean="0">
                <a:ln w="0"/>
                <a:solidFill>
                  <a:srgbClr val="FFFF00"/>
                </a:solidFill>
                <a:latin typeface="メイリオ" panose="020B0604030504040204" pitchFamily="50" charset="-128"/>
                <a:ea typeface="メイリオ" panose="020B0604030504040204" pitchFamily="50" charset="-128"/>
              </a:rPr>
              <a:t>対策強化宣言」</a:t>
            </a:r>
            <a:endParaRPr lang="ja-JP" altLang="en-US" sz="3200" b="1" dirty="0">
              <a:ln w="0"/>
              <a:solidFill>
                <a:srgbClr val="FFFF00"/>
              </a:solidFill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18" name="正方形/長方形 17"/>
          <p:cNvSpPr/>
          <p:nvPr/>
        </p:nvSpPr>
        <p:spPr>
          <a:xfrm>
            <a:off x="9125526" y="64655"/>
            <a:ext cx="701963" cy="28632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kumimoji="1" lang="ja-JP" altLang="en-US" sz="1200" dirty="0" smtClean="0"/>
              <a:t>資料３</a:t>
            </a:r>
            <a:endParaRPr kumimoji="1" lang="ja-JP" altLang="en-US" sz="1200" dirty="0"/>
          </a:p>
        </p:txBody>
      </p:sp>
    </p:spTree>
    <p:extLst>
      <p:ext uri="{BB962C8B-B14F-4D97-AF65-F5344CB8AC3E}">
        <p14:creationId xmlns:p14="http://schemas.microsoft.com/office/powerpoint/2010/main" val="622656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プレゼンテーション1" id="{4F0637E0-7C91-44F8-A2AF-D1306C2321F8}" vid="{4A3437A6-10FA-474F-A47D-BACCC7FF3DCD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blank</Template>
  <TotalTime>1120</TotalTime>
  <Words>179</Words>
  <Application>Microsoft Office PowerPoint</Application>
  <PresentationFormat>A4 210 x 297 mm</PresentationFormat>
  <Paragraphs>14</Paragraphs>
  <Slides>1</Slides>
  <Notes>0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1</vt:i4>
      </vt:variant>
    </vt:vector>
  </HeadingPairs>
  <TitlesOfParts>
    <vt:vector size="7" baseType="lpstr">
      <vt:lpstr>UD デジタル 教科書体 NP-B</vt:lpstr>
      <vt:lpstr>メイリオ</vt:lpstr>
      <vt:lpstr>游ゴシック</vt:lpstr>
      <vt:lpstr>游ゴシック Light</vt:lpstr>
      <vt:lpstr>Arial</vt:lpstr>
      <vt:lpstr>Office テーマ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SG12610のC20-1375</dc:creator>
  <cp:lastModifiedBy>SG19100のC20-3465</cp:lastModifiedBy>
  <cp:revision>141</cp:revision>
  <cp:lastPrinted>2022-08-10T01:25:54Z</cp:lastPrinted>
  <dcterms:created xsi:type="dcterms:W3CDTF">2020-11-12T09:30:24Z</dcterms:created>
  <dcterms:modified xsi:type="dcterms:W3CDTF">2022-08-10T01:27:05Z</dcterms:modified>
</cp:coreProperties>
</file>