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97" r:id="rId4"/>
    <p:sldId id="298" r:id="rId5"/>
    <p:sldId id="301" r:id="rId6"/>
    <p:sldId id="29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5D5D"/>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49575" cy="498475"/>
          </a:xfrm>
          <a:prstGeom prst="rect">
            <a:avLst/>
          </a:prstGeom>
        </p:spPr>
        <p:txBody>
          <a:bodyPr vert="horz" lIns="91403" tIns="45703" rIns="91403" bIns="4570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3" y="4"/>
            <a:ext cx="2949575" cy="498475"/>
          </a:xfrm>
          <a:prstGeom prst="rect">
            <a:avLst/>
          </a:prstGeom>
        </p:spPr>
        <p:txBody>
          <a:bodyPr vert="horz" lIns="91403" tIns="45703" rIns="91403" bIns="45703" rtlCol="0"/>
          <a:lstStyle>
            <a:lvl1pPr algn="r">
              <a:defRPr sz="1200"/>
            </a:lvl1pPr>
          </a:lstStyle>
          <a:p>
            <a:fld id="{3E2ACBEF-F1B4-4B0D-84C7-2F4D6ECB6EA9}" type="datetimeFigureOut">
              <a:rPr kumimoji="1" lang="ja-JP" altLang="en-US" smtClean="0"/>
              <a:t>2022/9/21</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03" tIns="45703" rIns="91403" bIns="45703" rtlCol="0" anchor="ctr"/>
          <a:lstStyle/>
          <a:p>
            <a:endParaRPr lang="ja-JP" altLang="en-US" dirty="0"/>
          </a:p>
        </p:txBody>
      </p:sp>
      <p:sp>
        <p:nvSpPr>
          <p:cNvPr id="5" name="ノート プレースホルダー 4"/>
          <p:cNvSpPr>
            <a:spLocks noGrp="1"/>
          </p:cNvSpPr>
          <p:nvPr>
            <p:ph type="body" sz="quarter" idx="3"/>
          </p:nvPr>
        </p:nvSpPr>
        <p:spPr>
          <a:xfrm>
            <a:off x="681038" y="4783143"/>
            <a:ext cx="5445125" cy="3913187"/>
          </a:xfrm>
          <a:prstGeom prst="rect">
            <a:avLst/>
          </a:prstGeom>
        </p:spPr>
        <p:txBody>
          <a:bodyPr vert="horz" lIns="91403" tIns="45703" rIns="91403"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8"/>
            <a:ext cx="2949575" cy="498475"/>
          </a:xfrm>
          <a:prstGeom prst="rect">
            <a:avLst/>
          </a:prstGeom>
        </p:spPr>
        <p:txBody>
          <a:bodyPr vert="horz" lIns="91403" tIns="45703" rIns="91403" bIns="4570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3" y="9440868"/>
            <a:ext cx="2949575" cy="498475"/>
          </a:xfrm>
          <a:prstGeom prst="rect">
            <a:avLst/>
          </a:prstGeom>
        </p:spPr>
        <p:txBody>
          <a:bodyPr vert="horz" lIns="91403" tIns="45703" rIns="91403" bIns="45703" rtlCol="0" anchor="b"/>
          <a:lstStyle>
            <a:lvl1pPr algn="r">
              <a:defRPr sz="1200"/>
            </a:lvl1pPr>
          </a:lstStyle>
          <a:p>
            <a:fld id="{E7800B9B-184E-4B05-A5AD-C7C47D2597A0}" type="slidenum">
              <a:rPr kumimoji="1" lang="ja-JP" altLang="en-US" smtClean="0"/>
              <a:t>‹#›</a:t>
            </a:fld>
            <a:endParaRPr kumimoji="1" lang="ja-JP" altLang="en-US" dirty="0"/>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2022/9/21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2022/9/21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2022/9/21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2022/9/21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smtClean="0"/>
              <a:t>図を追加</a:t>
            </a:r>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2022/9/21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2022/9/21</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048000" y="4759190"/>
            <a:ext cx="6096000" cy="1477328"/>
          </a:xfrm>
          <a:prstGeom prst="rect">
            <a:avLst/>
          </a:prstGeom>
        </p:spPr>
        <p:txBody>
          <a:bodyPr>
            <a:spAutoFit/>
          </a:bodyPr>
          <a:lstStyle/>
          <a:p>
            <a:pPr algn="ctr"/>
            <a:r>
              <a:rPr lang="ja-JP" altLang="en-US" sz="3600" b="1" dirty="0" smtClean="0">
                <a:latin typeface="メイリオ" panose="020B0604030504040204" pitchFamily="50" charset="-128"/>
                <a:ea typeface="メイリオ" panose="020B0604030504040204" pitchFamily="50" charset="-128"/>
              </a:rPr>
              <a:t>令和４年９月</a:t>
            </a:r>
            <a:r>
              <a:rPr lang="en-US" altLang="ja-JP" sz="3600" b="1" dirty="0" smtClean="0">
                <a:latin typeface="メイリオ" panose="020B0604030504040204" pitchFamily="50" charset="-128"/>
                <a:ea typeface="メイリオ" panose="020B0604030504040204" pitchFamily="50" charset="-128"/>
              </a:rPr>
              <a:t>21</a:t>
            </a:r>
            <a:r>
              <a:rPr lang="ja-JP" altLang="en-US" sz="3600" b="1" dirty="0" smtClean="0">
                <a:latin typeface="メイリオ" panose="020B0604030504040204" pitchFamily="50" charset="-128"/>
                <a:ea typeface="メイリオ" panose="020B0604030504040204" pitchFamily="50" charset="-128"/>
              </a:rPr>
              <a:t>日</a:t>
            </a:r>
            <a:endParaRPr lang="en-US" altLang="ja-JP" sz="3600" b="1" dirty="0">
              <a:latin typeface="メイリオ" panose="020B0604030504040204" pitchFamily="50" charset="-128"/>
              <a:ea typeface="メイリオ" panose="020B0604030504040204" pitchFamily="50" charset="-128"/>
            </a:endParaRPr>
          </a:p>
          <a:p>
            <a:pPr algn="ctr"/>
            <a:endParaRPr lang="en-US" altLang="ja-JP" b="1" dirty="0">
              <a:latin typeface="メイリオ" panose="020B0604030504040204" pitchFamily="50" charset="-128"/>
              <a:ea typeface="メイリオ" panose="020B0604030504040204" pitchFamily="50" charset="-128"/>
            </a:endParaRPr>
          </a:p>
          <a:p>
            <a:pPr algn="ctr"/>
            <a:r>
              <a:rPr lang="ja-JP" altLang="en-US" sz="3600" b="1" dirty="0" smtClean="0">
                <a:latin typeface="メイリオ" panose="020B0604030504040204" pitchFamily="50" charset="-128"/>
                <a:ea typeface="メイリオ" panose="020B0604030504040204" pitchFamily="50" charset="-128"/>
              </a:rPr>
              <a:t>香　川　県</a:t>
            </a:r>
            <a:endParaRPr lang="ja-JP" altLang="en-US" sz="3600" b="1" dirty="0">
              <a:latin typeface="メイリオ" panose="020B0604030504040204" pitchFamily="50" charset="-128"/>
              <a:ea typeface="メイリオ" panose="020B0604030504040204" pitchFamily="50" charset="-128"/>
            </a:endParaRPr>
          </a:p>
        </p:txBody>
      </p:sp>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1</a:t>
            </a:fld>
            <a:endParaRPr kumimoji="1" lang="ja-JP" altLang="en-US" sz="1800" b="1" dirty="0">
              <a:solidFill>
                <a:schemeClr val="tx1"/>
              </a:solidFill>
            </a:endParaRPr>
          </a:p>
        </p:txBody>
      </p:sp>
      <p:sp>
        <p:nvSpPr>
          <p:cNvPr id="5" name="正方形/長方形 4"/>
          <p:cNvSpPr/>
          <p:nvPr/>
        </p:nvSpPr>
        <p:spPr>
          <a:xfrm>
            <a:off x="10489062" y="85618"/>
            <a:ext cx="1261884" cy="5232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none" rtlCol="0" anchor="ctr">
            <a:spAutoFit/>
          </a:bodyPr>
          <a:lstStyle/>
          <a:p>
            <a:pPr algn="ctr"/>
            <a:r>
              <a:rPr kumimoji="1" lang="ja-JP" altLang="en-US" sz="2800" dirty="0" smtClean="0"/>
              <a:t>資料２</a:t>
            </a:r>
            <a:endParaRPr kumimoji="1" lang="ja-JP" altLang="en-US" sz="2800" dirty="0"/>
          </a:p>
        </p:txBody>
      </p:sp>
      <p:sp>
        <p:nvSpPr>
          <p:cNvPr id="6" name="角丸四角形 5"/>
          <p:cNvSpPr/>
          <p:nvPr/>
        </p:nvSpPr>
        <p:spPr>
          <a:xfrm>
            <a:off x="156000" y="930728"/>
            <a:ext cx="11880000" cy="3290207"/>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感染拡大防止対策期</a:t>
            </a:r>
            <a:r>
              <a:rPr lang="ja-JP" altLang="en-US" sz="5400" b="1" dirty="0">
                <a:solidFill>
                  <a:schemeClr val="tx1"/>
                </a:solidFill>
                <a:latin typeface="メイリオ" panose="020B0604030504040204" pitchFamily="50" charset="-128"/>
                <a:ea typeface="メイリオ" panose="020B0604030504040204" pitchFamily="50" charset="-128"/>
              </a:rPr>
              <a:t>に</a:t>
            </a:r>
            <a:r>
              <a:rPr lang="ja-JP" altLang="en-US" sz="5400" b="1" dirty="0" smtClean="0">
                <a:solidFill>
                  <a:schemeClr val="tx1"/>
                </a:solidFill>
                <a:latin typeface="メイリオ" panose="020B0604030504040204" pitchFamily="50" charset="-128"/>
                <a:ea typeface="メイリオ" panose="020B0604030504040204" pitchFamily="50" charset="-128"/>
              </a:rPr>
              <a:t>おける</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対策について</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（７月</a:t>
            </a:r>
            <a:r>
              <a:rPr lang="en-US" altLang="ja-JP" sz="5400" b="1" dirty="0" smtClean="0">
                <a:solidFill>
                  <a:schemeClr val="tx1"/>
                </a:solidFill>
                <a:latin typeface="メイリオ" panose="020B0604030504040204" pitchFamily="50" charset="-128"/>
                <a:ea typeface="メイリオ" panose="020B0604030504040204" pitchFamily="50" charset="-128"/>
              </a:rPr>
              <a:t>15</a:t>
            </a:r>
            <a:r>
              <a:rPr lang="ja-JP" altLang="en-US" sz="5400" b="1" dirty="0" smtClean="0">
                <a:solidFill>
                  <a:schemeClr val="tx1"/>
                </a:solidFill>
                <a:latin typeface="メイリオ" panose="020B0604030504040204" pitchFamily="50" charset="-128"/>
                <a:ea typeface="メイリオ" panose="020B0604030504040204" pitchFamily="50" charset="-128"/>
              </a:rPr>
              <a:t>日～</a:t>
            </a:r>
            <a:r>
              <a:rPr lang="en-US" altLang="ja-JP" sz="5400" b="1" dirty="0" smtClean="0">
                <a:solidFill>
                  <a:schemeClr val="tx1"/>
                </a:solidFill>
                <a:latin typeface="メイリオ" panose="020B0604030504040204" pitchFamily="50" charset="-128"/>
                <a:ea typeface="メイリオ" panose="020B0604030504040204" pitchFamily="50" charset="-128"/>
              </a:rPr>
              <a:t>10</a:t>
            </a:r>
            <a:r>
              <a:rPr lang="ja-JP" altLang="en-US" sz="5400" b="1" dirty="0" smtClean="0">
                <a:solidFill>
                  <a:schemeClr val="tx1"/>
                </a:solidFill>
                <a:latin typeface="メイリオ" panose="020B0604030504040204" pitchFamily="50" charset="-128"/>
                <a:ea typeface="メイリオ" panose="020B0604030504040204" pitchFamily="50" charset="-128"/>
              </a:rPr>
              <a:t>月</a:t>
            </a:r>
            <a:r>
              <a:rPr lang="en-US" altLang="ja-JP" sz="5400" b="1" dirty="0" smtClean="0">
                <a:solidFill>
                  <a:schemeClr val="tx1"/>
                </a:solidFill>
                <a:latin typeface="メイリオ" panose="020B0604030504040204" pitchFamily="50" charset="-128"/>
                <a:ea typeface="メイリオ" panose="020B0604030504040204" pitchFamily="50" charset="-128"/>
              </a:rPr>
              <a:t>16</a:t>
            </a:r>
            <a:r>
              <a:rPr lang="ja-JP" altLang="en-US" sz="5400" b="1" dirty="0" smtClean="0">
                <a:solidFill>
                  <a:schemeClr val="tx1"/>
                </a:solidFill>
                <a:latin typeface="メイリオ" panose="020B0604030504040204" pitchFamily="50" charset="-128"/>
                <a:ea typeface="メイリオ" panose="020B0604030504040204" pitchFamily="50" charset="-128"/>
              </a:rPr>
              <a:t>日）</a:t>
            </a:r>
            <a:endParaRPr kumimoji="1" lang="ja-JP" altLang="en-US" sz="5400" b="1" dirty="0">
              <a:solidFill>
                <a:schemeClr val="tx1"/>
              </a:solidFill>
            </a:endParaRPr>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722" y="46504"/>
            <a:ext cx="12038556" cy="641847"/>
          </a:xfrm>
        </p:spPr>
        <p:txBody>
          <a:bodyPr>
            <a:normAutofit/>
          </a:bodyPr>
          <a:lstStyle/>
          <a:p>
            <a:r>
              <a:rPr kumimoji="1" lang="ja-JP" altLang="en-US" sz="3200" b="1" dirty="0" smtClean="0">
                <a:latin typeface="+mn-lt"/>
                <a:ea typeface="+mn-ea"/>
              </a:rPr>
              <a:t>１ 県</a:t>
            </a:r>
            <a:r>
              <a:rPr kumimoji="1" lang="ja-JP" altLang="en-US" sz="3200" b="1" dirty="0" smtClean="0">
                <a:ea typeface="+mn-ea"/>
              </a:rPr>
              <a:t>民への協力要請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3" name="コンテンツ プレースホルダー 2"/>
          <p:cNvSpPr>
            <a:spLocks noGrp="1"/>
          </p:cNvSpPr>
          <p:nvPr>
            <p:ph idx="1"/>
          </p:nvPr>
        </p:nvSpPr>
        <p:spPr>
          <a:xfrm>
            <a:off x="156000" y="616792"/>
            <a:ext cx="11880000" cy="5832000"/>
          </a:xfrm>
          <a:ln w="57150">
            <a:solidFill>
              <a:srgbClr val="FFC000"/>
            </a:solidFill>
          </a:ln>
        </p:spPr>
        <p:txBody>
          <a:bodyPr tIns="180000" anchor="t">
            <a:noAutofit/>
          </a:bodyPr>
          <a:lstStyle/>
          <a:p>
            <a:pPr marL="288000" algn="just">
              <a:lnSpc>
                <a:spcPct val="100000"/>
              </a:lnSpc>
              <a:spcBef>
                <a:spcPts val="900"/>
              </a:spcBef>
            </a:pPr>
            <a:r>
              <a:rPr lang="ja-JP" altLang="en-US" sz="2000" dirty="0" smtClean="0">
                <a:latin typeface="+mn-ea"/>
              </a:rPr>
              <a:t>「</a:t>
            </a:r>
            <a:r>
              <a:rPr lang="ja-JP" altLang="en-US" sz="2000" dirty="0">
                <a:latin typeface="+mn-ea"/>
              </a:rPr>
              <a:t>新しい生活様式」の定着に向け、「三つの密」の回避や「人と</a:t>
            </a:r>
            <a:r>
              <a:rPr lang="ja-JP" altLang="en-US" sz="2000" dirty="0" smtClean="0">
                <a:latin typeface="+mn-ea"/>
              </a:rPr>
              <a:t>人との</a:t>
            </a:r>
            <a:r>
              <a:rPr lang="ja-JP" altLang="en-US" sz="2000" dirty="0">
                <a:latin typeface="+mn-ea"/>
              </a:rPr>
              <a:t>距離の確保」、「マスクの着用」、「手洗いなどの手指衛生」、「換気」をはじめとした基本的な感染防止策を徹底するよう</a:t>
            </a:r>
            <a:r>
              <a:rPr lang="ja-JP" altLang="en-US" sz="2000" dirty="0" smtClean="0">
                <a:latin typeface="+mn-ea"/>
              </a:rPr>
              <a:t>協力要請</a:t>
            </a:r>
            <a:endParaRPr lang="en-US" altLang="ja-JP" sz="2000" dirty="0" smtClean="0">
              <a:latin typeface="+mn-ea"/>
            </a:endParaRPr>
          </a:p>
          <a:p>
            <a:pPr marL="576000" indent="-288000" algn="just">
              <a:lnSpc>
                <a:spcPct val="100000"/>
              </a:lnSpc>
              <a:spcBef>
                <a:spcPts val="600"/>
              </a:spcBef>
              <a:buFont typeface="游ゴシック" panose="020B0400000000000000" pitchFamily="50" charset="-128"/>
              <a:buChar char="※"/>
            </a:pPr>
            <a:r>
              <a:rPr lang="ja-JP" altLang="en-US" sz="1900" dirty="0" smtClean="0">
                <a:latin typeface="+mn-ea"/>
              </a:rPr>
              <a:t>エアコン</a:t>
            </a:r>
            <a:r>
              <a:rPr lang="ja-JP" altLang="en-US" sz="1900" dirty="0">
                <a:latin typeface="+mn-ea"/>
              </a:rPr>
              <a:t>使用時</a:t>
            </a:r>
            <a:r>
              <a:rPr lang="ja-JP" altLang="en-US" sz="1900" dirty="0" smtClean="0">
                <a:latin typeface="+mn-ea"/>
              </a:rPr>
              <a:t>も、定期的に窓を開けたり換気扇を使用して効果的な換気</a:t>
            </a:r>
            <a:endParaRPr lang="en-US" altLang="ja-JP" sz="1900" dirty="0">
              <a:latin typeface="+mn-ea"/>
            </a:endParaRPr>
          </a:p>
          <a:p>
            <a:pPr marL="59400" indent="0" algn="just">
              <a:lnSpc>
                <a:spcPct val="100000"/>
              </a:lnSpc>
              <a:spcBef>
                <a:spcPts val="600"/>
              </a:spcBef>
              <a:buNone/>
            </a:pPr>
            <a:r>
              <a:rPr lang="ja-JP" altLang="en-US" sz="1800" b="1" dirty="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a:solidFill>
                  <a:schemeClr val="accent6">
                    <a:lumMod val="75000"/>
                  </a:schemeClr>
                </a:solidFill>
                <a:latin typeface="+mn-ea"/>
              </a:rPr>
              <a:t>別添１</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気をつけていただきたいこと</a:t>
            </a:r>
            <a:endParaRPr lang="en-US" altLang="ja-JP" sz="1800" dirty="0">
              <a:latin typeface="+mn-ea"/>
            </a:endParaRPr>
          </a:p>
          <a:p>
            <a:pPr marL="59400" indent="0" algn="just">
              <a:lnSpc>
                <a:spcPct val="100000"/>
              </a:lnSpc>
              <a:spcBef>
                <a:spcPts val="6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a:t>
            </a:r>
            <a:r>
              <a:rPr lang="ja-JP" altLang="en-US" sz="1800" b="1" dirty="0">
                <a:solidFill>
                  <a:schemeClr val="accent6">
                    <a:lumMod val="75000"/>
                  </a:schemeClr>
                </a:solidFill>
                <a:latin typeface="+mn-ea"/>
              </a:rPr>
              <a:t>２</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屋外・屋内でのマスク着用及び子どものマスク</a:t>
            </a:r>
            <a:r>
              <a:rPr lang="ja-JP" altLang="en-US" sz="1800" b="1" dirty="0" smtClean="0">
                <a:solidFill>
                  <a:schemeClr val="accent6">
                    <a:lumMod val="75000"/>
                  </a:schemeClr>
                </a:solidFill>
                <a:latin typeface="+mn-ea"/>
              </a:rPr>
              <a:t>着用について</a:t>
            </a:r>
            <a:endParaRPr lang="en-US" altLang="ja-JP" sz="1800" b="1" dirty="0" smtClean="0">
              <a:solidFill>
                <a:schemeClr val="accent6">
                  <a:lumMod val="75000"/>
                </a:schemeClr>
              </a:solidFill>
              <a:latin typeface="+mn-ea"/>
            </a:endParaRPr>
          </a:p>
          <a:p>
            <a:pPr marL="59400" indent="0" algn="just">
              <a:lnSpc>
                <a:spcPct val="100000"/>
              </a:lnSpc>
              <a:spcBef>
                <a:spcPts val="600"/>
              </a:spcBef>
              <a:buNone/>
            </a:pPr>
            <a:r>
              <a:rPr lang="ja-JP" altLang="en-US" sz="1800" b="1" dirty="0">
                <a:solidFill>
                  <a:schemeClr val="accent6">
                    <a:lumMod val="75000"/>
                  </a:schemeClr>
                </a:solidFill>
                <a:latin typeface="+mn-ea"/>
              </a:rPr>
              <a:t>　　 </a:t>
            </a:r>
            <a:r>
              <a:rPr lang="en-US" altLang="ja-JP" sz="1800" b="1" dirty="0">
                <a:solidFill>
                  <a:schemeClr val="accent6">
                    <a:lumMod val="75000"/>
                  </a:schemeClr>
                </a:solidFill>
                <a:latin typeface="+mn-ea"/>
              </a:rPr>
              <a:t>【</a:t>
            </a:r>
            <a:r>
              <a:rPr lang="ja-JP" altLang="en-US" sz="1800" b="1" dirty="0" smtClean="0">
                <a:solidFill>
                  <a:schemeClr val="accent6">
                    <a:lumMod val="75000"/>
                  </a:schemeClr>
                </a:solidFill>
                <a:latin typeface="+mn-ea"/>
              </a:rPr>
              <a:t>別添３</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（省略）：効果的な換気についてのポイント</a:t>
            </a:r>
            <a:endParaRPr lang="en-US" altLang="ja-JP" sz="1800" dirty="0">
              <a:solidFill>
                <a:schemeClr val="accent6">
                  <a:lumMod val="75000"/>
                </a:schemeClr>
              </a:solidFill>
              <a:latin typeface="+mn-ea"/>
            </a:endParaRPr>
          </a:p>
          <a:p>
            <a:pPr marL="288000" algn="just">
              <a:lnSpc>
                <a:spcPct val="100000"/>
              </a:lnSpc>
              <a:spcBef>
                <a:spcPts val="1200"/>
              </a:spcBef>
            </a:pPr>
            <a:r>
              <a:rPr lang="ja-JP" altLang="en-US" sz="2000" dirty="0">
                <a:latin typeface="+mn-ea"/>
              </a:rPr>
              <a:t>外出する場合は、適切な感染防止策を徹底</a:t>
            </a:r>
            <a:r>
              <a:rPr lang="ja-JP" altLang="en-US" sz="2000" dirty="0" smtClean="0">
                <a:latin typeface="+mn-ea"/>
              </a:rPr>
              <a:t>して行動</a:t>
            </a:r>
            <a:r>
              <a:rPr lang="ja-JP" altLang="en-US" sz="2000" dirty="0">
                <a:latin typeface="+mn-ea"/>
              </a:rPr>
              <a:t>するよう</a:t>
            </a:r>
            <a:r>
              <a:rPr lang="ja-JP" altLang="en-US" sz="2000" dirty="0" smtClean="0">
                <a:latin typeface="+mn-ea"/>
              </a:rPr>
              <a:t>協力要請</a:t>
            </a:r>
            <a:endParaRPr lang="en-US" altLang="ja-JP" sz="2000" dirty="0" smtClean="0">
              <a:latin typeface="+mn-ea"/>
            </a:endParaRPr>
          </a:p>
          <a:p>
            <a:pPr marL="288000" algn="just">
              <a:lnSpc>
                <a:spcPct val="100000"/>
              </a:lnSpc>
              <a:spcBef>
                <a:spcPts val="1200"/>
              </a:spcBef>
            </a:pPr>
            <a:r>
              <a:rPr lang="ja-JP" altLang="en-US" sz="2000" dirty="0">
                <a:latin typeface="+mn-ea"/>
              </a:rPr>
              <a:t>混雑した場所</a:t>
            </a:r>
            <a:r>
              <a:rPr lang="ja-JP" altLang="en-US" sz="2000" dirty="0" smtClean="0">
                <a:latin typeface="+mn-ea"/>
              </a:rPr>
              <a:t>や感染リスクが高い場所への外出を自粛するよう協力要請</a:t>
            </a:r>
            <a:endParaRPr lang="ja-JP" altLang="en-US" sz="2000" dirty="0">
              <a:latin typeface="+mn-ea"/>
            </a:endParaRPr>
          </a:p>
          <a:p>
            <a:pPr marL="288000" algn="just">
              <a:lnSpc>
                <a:spcPct val="100000"/>
              </a:lnSpc>
              <a:spcBef>
                <a:spcPts val="1200"/>
              </a:spcBef>
            </a:pPr>
            <a:r>
              <a:rPr lang="ja-JP" altLang="en-US" sz="2000" dirty="0" smtClean="0">
                <a:latin typeface="+mn-ea"/>
              </a:rPr>
              <a:t>帰省</a:t>
            </a:r>
            <a:r>
              <a:rPr lang="ja-JP" altLang="en-US" sz="2000" dirty="0">
                <a:latin typeface="+mn-ea"/>
              </a:rPr>
              <a:t>や旅行等、都道府県をまたぐ移動は、「三つの密」の回避を含め、基本的な感染防止策を徹底</a:t>
            </a:r>
            <a:r>
              <a:rPr lang="ja-JP" altLang="en-US" sz="2000" dirty="0" smtClean="0">
                <a:latin typeface="+mn-ea"/>
              </a:rPr>
              <a:t>するとともに、移動先での感染リスクの高い行動を控えるよう協力要請</a:t>
            </a:r>
          </a:p>
          <a:p>
            <a:pPr marL="288000" algn="just">
              <a:lnSpc>
                <a:spcPct val="100000"/>
              </a:lnSpc>
              <a:spcBef>
                <a:spcPts val="1200"/>
              </a:spcBef>
            </a:pPr>
            <a:r>
              <a:rPr lang="ja-JP" altLang="en-US" sz="2000" dirty="0" smtClean="0">
                <a:latin typeface="+mn-ea"/>
              </a:rPr>
              <a:t>発熱等の症状がある場合は、帰省や旅行を控えるよう協力要請</a:t>
            </a:r>
            <a:endParaRPr lang="en-US" altLang="ja-JP" sz="2000" dirty="0" smtClean="0">
              <a:latin typeface="+mn-ea"/>
            </a:endParaRPr>
          </a:p>
          <a:p>
            <a:pPr marL="288000" algn="just">
              <a:lnSpc>
                <a:spcPct val="100000"/>
              </a:lnSpc>
              <a:spcBef>
                <a:spcPts val="1200"/>
              </a:spcBef>
            </a:pPr>
            <a:r>
              <a:rPr lang="ja-JP" altLang="en-US" sz="2000" dirty="0">
                <a:latin typeface="+mn-ea"/>
              </a:rPr>
              <a:t>感染した際の自宅療養に</a:t>
            </a:r>
            <a:r>
              <a:rPr lang="ja-JP" altLang="en-US" sz="2000" dirty="0" smtClean="0">
                <a:latin typeface="+mn-ea"/>
              </a:rPr>
              <a:t>備えて、食料品や衛生用品等を備蓄するよう協力要請</a:t>
            </a:r>
            <a:endParaRPr lang="en-US" altLang="ja-JP" sz="2000" dirty="0" smtClean="0">
              <a:latin typeface="+mn-ea"/>
            </a:endParaRPr>
          </a:p>
          <a:p>
            <a:pPr marL="288000" algn="just">
              <a:lnSpc>
                <a:spcPct val="100000"/>
              </a:lnSpc>
              <a:spcBef>
                <a:spcPts val="1200"/>
              </a:spcBef>
            </a:pPr>
            <a:r>
              <a:rPr lang="ja-JP" altLang="en-US" sz="2000" spc="-50" dirty="0">
                <a:latin typeface="+mn-ea"/>
              </a:rPr>
              <a:t>感染に不安を感じる無症状者に、ワクチン接種者を含めて検査を受けるよう協力</a:t>
            </a:r>
            <a:r>
              <a:rPr lang="ja-JP" altLang="en-US" sz="2000" spc="-50" dirty="0" smtClean="0">
                <a:latin typeface="+mn-ea"/>
              </a:rPr>
              <a:t>要請</a:t>
            </a:r>
            <a:endParaRPr lang="en-US" altLang="ja-JP" sz="2000" spc="-50" dirty="0" smtClean="0">
              <a:latin typeface="+mn-ea"/>
            </a:endParaRPr>
          </a:p>
        </p:txBody>
      </p:sp>
      <p:sp>
        <p:nvSpPr>
          <p:cNvPr id="10" name="スライド番号プレースホルダー 3"/>
          <p:cNvSpPr>
            <a:spLocks noGrp="1"/>
          </p:cNvSpPr>
          <p:nvPr>
            <p:ph type="sldNum" sz="quarter" idx="12"/>
          </p:nvPr>
        </p:nvSpPr>
        <p:spPr>
          <a:xfrm>
            <a:off x="9367972" y="6489354"/>
            <a:ext cx="2743200" cy="365125"/>
          </a:xfrm>
        </p:spPr>
        <p:txBody>
          <a:bodyPr/>
          <a:lstStyle/>
          <a:p>
            <a:fld id="{BD6F1CBD-B437-47E4-8EA4-6A9B6D02C591}" type="slidenum">
              <a:rPr kumimoji="1" lang="ja-JP" altLang="en-US" sz="1800" b="1" smtClean="0">
                <a:solidFill>
                  <a:schemeClr val="tx1"/>
                </a:solidFill>
              </a:rPr>
              <a:t>2</a:t>
            </a:fld>
            <a:endParaRPr kumimoji="1" lang="ja-JP" altLang="en-US" sz="1800" b="1" dirty="0">
              <a:solidFill>
                <a:schemeClr val="tx1"/>
              </a:solidFill>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１ 県民への協力要請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77208" y="6488430"/>
            <a:ext cx="2743200" cy="365125"/>
          </a:xfrm>
        </p:spPr>
        <p:txBody>
          <a:bodyPr/>
          <a:lstStyle/>
          <a:p>
            <a:fld id="{BD6F1CBD-B437-47E4-8EA4-6A9B6D02C591}" type="slidenum">
              <a:rPr kumimoji="1" lang="ja-JP" altLang="en-US" sz="1800" b="1" smtClean="0">
                <a:solidFill>
                  <a:schemeClr val="tx1"/>
                </a:solidFill>
              </a:rPr>
              <a:t>3</a:t>
            </a:fld>
            <a:endParaRPr kumimoji="1" lang="ja-JP" altLang="en-US" sz="1800" b="1" dirty="0">
              <a:solidFill>
                <a:schemeClr val="tx1"/>
              </a:solidFill>
            </a:endParaRPr>
          </a:p>
        </p:txBody>
      </p:sp>
      <p:sp>
        <p:nvSpPr>
          <p:cNvPr id="3" name="コンテンツ プレースホルダー 2"/>
          <p:cNvSpPr>
            <a:spLocks noGrp="1"/>
          </p:cNvSpPr>
          <p:nvPr>
            <p:ph idx="1"/>
          </p:nvPr>
        </p:nvSpPr>
        <p:spPr>
          <a:xfrm>
            <a:off x="156000" y="617174"/>
            <a:ext cx="11880000" cy="5832000"/>
          </a:xfrm>
          <a:ln w="57150">
            <a:solidFill>
              <a:srgbClr val="FFC000"/>
            </a:solidFill>
          </a:ln>
        </p:spPr>
        <p:txBody>
          <a:bodyPr tIns="180000" anchor="t" anchorCtr="0">
            <a:noAutofit/>
          </a:bodyPr>
          <a:lstStyle/>
          <a:p>
            <a:pPr marL="288000" indent="-230400" algn="just">
              <a:lnSpc>
                <a:spcPct val="100000"/>
              </a:lnSpc>
            </a:pPr>
            <a:r>
              <a:rPr lang="ja-JP" altLang="en-US" sz="2000" spc="-10" dirty="0">
                <a:latin typeface="+mn-ea"/>
              </a:rPr>
              <a:t>重症化リスクの高い高齢者や基礎疾患のある方と会う際は、事前にワクチン接種（３回目接種）か、</a:t>
            </a:r>
            <a:r>
              <a:rPr lang="ja-JP" altLang="en-US" sz="2000" dirty="0">
                <a:latin typeface="+mn-ea"/>
              </a:rPr>
              <a:t>無料検査などによる陰性確認を行うよう協力</a:t>
            </a:r>
            <a:r>
              <a:rPr lang="ja-JP" altLang="en-US" sz="2000" dirty="0" smtClean="0">
                <a:latin typeface="+mn-ea"/>
              </a:rPr>
              <a:t>要請</a:t>
            </a:r>
            <a:endParaRPr lang="en-US" altLang="ja-JP" sz="2000" dirty="0" smtClean="0">
              <a:latin typeface="+mn-ea"/>
            </a:endParaRPr>
          </a:p>
          <a:p>
            <a:pPr marL="288000" indent="-230400" algn="just">
              <a:lnSpc>
                <a:spcPct val="100000"/>
              </a:lnSpc>
              <a:spcBef>
                <a:spcPts val="1100"/>
              </a:spcBef>
            </a:pPr>
            <a:r>
              <a:rPr lang="ja-JP" altLang="en-US" sz="2000" dirty="0" smtClean="0">
                <a:latin typeface="+mn-ea"/>
              </a:rPr>
              <a:t>発生届の対象外の方に、陽性者登録を行うよう協力要請</a:t>
            </a:r>
            <a:endParaRPr lang="en-US" altLang="ja-JP" sz="2000" dirty="0" smtClean="0">
              <a:latin typeface="+mn-ea"/>
            </a:endParaRPr>
          </a:p>
          <a:p>
            <a:pPr marL="288000" indent="-230400" algn="just">
              <a:lnSpc>
                <a:spcPct val="100000"/>
              </a:lnSpc>
              <a:spcBef>
                <a:spcPts val="1100"/>
              </a:spcBef>
            </a:pPr>
            <a:r>
              <a:rPr lang="ja-JP" altLang="en-US" sz="2000" dirty="0">
                <a:latin typeface="+mn-ea"/>
              </a:rPr>
              <a:t>医療機関でのルールを守ることや、診療時間内に受診するよう協力要請</a:t>
            </a:r>
          </a:p>
          <a:p>
            <a:pPr marL="576000" indent="-288000" algn="just">
              <a:lnSpc>
                <a:spcPct val="100000"/>
              </a:lnSpc>
              <a:spcBef>
                <a:spcPts val="300"/>
              </a:spcBef>
              <a:buNone/>
            </a:pPr>
            <a:r>
              <a:rPr lang="en-US" altLang="ja-JP" sz="1900" dirty="0" smtClean="0">
                <a:latin typeface="+mn-ea"/>
              </a:rPr>
              <a:t>※</a:t>
            </a:r>
            <a:r>
              <a:rPr lang="ja-JP" altLang="en-US" sz="1900" dirty="0">
                <a:latin typeface="+mn-ea"/>
              </a:rPr>
              <a:t>特に休日や夜間では、症状が軽い場合は、翌日に受診するなどの協力をお願いします。</a:t>
            </a:r>
          </a:p>
          <a:p>
            <a:pPr marL="576000" indent="-288000" algn="just">
              <a:lnSpc>
                <a:spcPct val="100000"/>
              </a:lnSpc>
              <a:spcBef>
                <a:spcPts val="300"/>
              </a:spcBef>
              <a:buNone/>
            </a:pPr>
            <a:r>
              <a:rPr lang="en-US" altLang="ja-JP" sz="1900" dirty="0" smtClean="0">
                <a:latin typeface="+mn-ea"/>
              </a:rPr>
              <a:t>※</a:t>
            </a:r>
            <a:r>
              <a:rPr lang="ja-JP" altLang="en-US" sz="1900" dirty="0">
                <a:latin typeface="+mn-ea"/>
              </a:rPr>
              <a:t>夜間に救急外来の受診等に迷う場合は、救急電話相談を活用してください。</a:t>
            </a:r>
          </a:p>
          <a:p>
            <a:pPr marL="288000" indent="0" algn="just">
              <a:lnSpc>
                <a:spcPct val="100000"/>
              </a:lnSpc>
              <a:spcBef>
                <a:spcPts val="300"/>
              </a:spcBef>
              <a:buNone/>
            </a:pPr>
            <a:r>
              <a:rPr lang="ja-JP" altLang="en-US" sz="1900" dirty="0">
                <a:latin typeface="+mn-ea"/>
              </a:rPr>
              <a:t>　</a:t>
            </a:r>
            <a:r>
              <a:rPr lang="ja-JP" altLang="en-US" sz="1900" dirty="0" smtClean="0">
                <a:latin typeface="+mn-ea"/>
              </a:rPr>
              <a:t>（</a:t>
            </a:r>
            <a:r>
              <a:rPr lang="ja-JP" altLang="en-US" sz="1900" dirty="0">
                <a:latin typeface="+mn-ea"/>
              </a:rPr>
              <a:t>一般向け救急電話相談：＃</a:t>
            </a:r>
            <a:r>
              <a:rPr lang="en-US" altLang="ja-JP" sz="1900" dirty="0">
                <a:latin typeface="+mn-ea"/>
              </a:rPr>
              <a:t>7899</a:t>
            </a:r>
            <a:r>
              <a:rPr lang="ja-JP" altLang="en-US" sz="1900" dirty="0">
                <a:latin typeface="+mn-ea"/>
              </a:rPr>
              <a:t>　小児救急電話相談：＃</a:t>
            </a:r>
            <a:r>
              <a:rPr lang="en-US" altLang="ja-JP" sz="1900" dirty="0">
                <a:latin typeface="+mn-ea"/>
              </a:rPr>
              <a:t>8000</a:t>
            </a:r>
            <a:r>
              <a:rPr lang="ja-JP" altLang="en-US" sz="1900" dirty="0">
                <a:latin typeface="+mn-ea"/>
              </a:rPr>
              <a:t>）　</a:t>
            </a:r>
          </a:p>
          <a:p>
            <a:pPr marL="288000" indent="-230400" algn="just">
              <a:lnSpc>
                <a:spcPct val="100000"/>
              </a:lnSpc>
              <a:spcBef>
                <a:spcPts val="1100"/>
              </a:spcBef>
            </a:pPr>
            <a:r>
              <a:rPr lang="ja-JP" altLang="en-US" sz="2000" dirty="0" smtClean="0">
                <a:latin typeface="+mn-ea"/>
              </a:rPr>
              <a:t>感染</a:t>
            </a:r>
            <a:r>
              <a:rPr lang="ja-JP" altLang="en-US" sz="2000" dirty="0">
                <a:latin typeface="+mn-ea"/>
              </a:rPr>
              <a:t>対策が徹底されていない飲食店等の利用を控え、「かがわ安心飲食認証店」など、感染対策が徹底された飲食店等を利用するよう</a:t>
            </a:r>
            <a:r>
              <a:rPr lang="ja-JP" altLang="en-US" sz="2000" dirty="0" smtClean="0">
                <a:latin typeface="+mn-ea"/>
              </a:rPr>
              <a:t>協力要請</a:t>
            </a:r>
            <a:endParaRPr lang="ja-JP" altLang="en-US" sz="2000" dirty="0">
              <a:latin typeface="+mn-ea"/>
            </a:endParaRPr>
          </a:p>
          <a:p>
            <a:pPr marL="288000" indent="-230400" algn="just">
              <a:lnSpc>
                <a:spcPct val="100000"/>
              </a:lnSpc>
              <a:spcBef>
                <a:spcPts val="1100"/>
              </a:spcBef>
            </a:pPr>
            <a:r>
              <a:rPr lang="ja-JP" altLang="en-US" sz="2000" dirty="0" smtClean="0">
                <a:latin typeface="+mn-ea"/>
              </a:rPr>
              <a:t>会食</a:t>
            </a:r>
            <a:r>
              <a:rPr lang="ja-JP" altLang="en-US" sz="2000" dirty="0">
                <a:latin typeface="+mn-ea"/>
              </a:rPr>
              <a:t>や飲み会をする際には</a:t>
            </a:r>
            <a:r>
              <a:rPr lang="ja-JP" altLang="en-US" sz="2000" dirty="0" smtClean="0">
                <a:latin typeface="+mn-ea"/>
              </a:rPr>
              <a:t>、</a:t>
            </a:r>
            <a:r>
              <a:rPr lang="ja-JP" altLang="en-US" sz="2000" dirty="0">
                <a:latin typeface="+mn-ea"/>
              </a:rPr>
              <a:t>大声を出さないことや</a:t>
            </a:r>
            <a:r>
              <a:rPr lang="ja-JP" altLang="en-US" sz="2000" dirty="0" smtClean="0">
                <a:latin typeface="+mn-ea"/>
              </a:rPr>
              <a:t>「</a:t>
            </a:r>
            <a:r>
              <a:rPr lang="ja-JP" altLang="en-US" sz="2000" dirty="0">
                <a:latin typeface="+mn-ea"/>
              </a:rPr>
              <a:t>マスク会食」や座席間隔の確保、換気などの三密回避を徹底するよう</a:t>
            </a:r>
            <a:r>
              <a:rPr lang="ja-JP" altLang="en-US" sz="2000" dirty="0" smtClean="0">
                <a:latin typeface="+mn-ea"/>
              </a:rPr>
              <a:t>協力要請</a:t>
            </a:r>
            <a:endParaRPr lang="en-US" altLang="ja-JP" sz="2000" dirty="0" smtClean="0">
              <a:solidFill>
                <a:srgbClr val="FF0000"/>
              </a:solidFill>
              <a:latin typeface="+mn-ea"/>
            </a:endParaRPr>
          </a:p>
          <a:p>
            <a:pPr marL="288000" indent="-230400" algn="just">
              <a:lnSpc>
                <a:spcPct val="100000"/>
              </a:lnSpc>
              <a:spcBef>
                <a:spcPts val="1100"/>
              </a:spcBef>
            </a:pPr>
            <a:r>
              <a:rPr lang="ja-JP" altLang="en-US" sz="2000" dirty="0" smtClean="0">
                <a:latin typeface="+mn-ea"/>
              </a:rPr>
              <a:t>同一</a:t>
            </a:r>
            <a:r>
              <a:rPr lang="ja-JP" altLang="en-US" sz="2000" dirty="0">
                <a:latin typeface="+mn-ea"/>
              </a:rPr>
              <a:t>グループ</a:t>
            </a:r>
            <a:r>
              <a:rPr lang="ja-JP" altLang="en-US" sz="2000" dirty="0" smtClean="0">
                <a:latin typeface="+mn-ea"/>
              </a:rPr>
              <a:t>の同一テーブルでの５人以上の会食を避け、会食は２時間以内とするよう協力要請（「かがわ</a:t>
            </a:r>
            <a:r>
              <a:rPr lang="ja-JP" altLang="en-US" sz="2000" dirty="0">
                <a:latin typeface="+mn-ea"/>
              </a:rPr>
              <a:t>安心飲食</a:t>
            </a:r>
            <a:r>
              <a:rPr lang="ja-JP" altLang="en-US" sz="2000" dirty="0" smtClean="0">
                <a:latin typeface="+mn-ea"/>
              </a:rPr>
              <a:t>認証店」を利用する場合を除く）</a:t>
            </a:r>
          </a:p>
          <a:p>
            <a:pPr marL="288000" indent="-230400" algn="just">
              <a:lnSpc>
                <a:spcPct val="100000"/>
              </a:lnSpc>
              <a:spcBef>
                <a:spcPts val="1100"/>
              </a:spcBef>
            </a:pPr>
            <a:r>
              <a:rPr lang="ja-JP" altLang="en-US" sz="2000" dirty="0" smtClean="0">
                <a:latin typeface="+mn-ea"/>
              </a:rPr>
              <a:t>業種別ガイドライン等を遵守している施設等を利用するよう協力</a:t>
            </a:r>
            <a:r>
              <a:rPr lang="ja-JP" altLang="en-US" sz="2000" dirty="0">
                <a:latin typeface="+mn-ea"/>
              </a:rPr>
              <a:t>要請</a:t>
            </a:r>
            <a:endParaRPr lang="ja-JP" altLang="en-US" sz="2000" dirty="0" smtClean="0">
              <a:latin typeface="+mn-ea"/>
            </a:endParaRPr>
          </a:p>
          <a:p>
            <a:pPr marL="288000" indent="0" algn="just">
              <a:lnSpc>
                <a:spcPct val="100000"/>
              </a:lnSpc>
              <a:spcBef>
                <a:spcPts val="3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別添４</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業種別</a:t>
            </a:r>
            <a:r>
              <a:rPr lang="ja-JP" altLang="en-US" sz="1800" b="1" dirty="0" smtClean="0">
                <a:solidFill>
                  <a:schemeClr val="accent6">
                    <a:lumMod val="75000"/>
                  </a:schemeClr>
                </a:solidFill>
                <a:latin typeface="+mn-ea"/>
              </a:rPr>
              <a:t>ガイドライン</a:t>
            </a:r>
            <a:endParaRPr lang="ja-JP" altLang="en-US" sz="1800" b="1" dirty="0">
              <a:solidFill>
                <a:schemeClr val="accent6">
                  <a:lumMod val="75000"/>
                </a:schemeClr>
              </a:solidFill>
              <a:latin typeface="+mn-ea"/>
            </a:endParaRPr>
          </a:p>
        </p:txBody>
      </p:sp>
    </p:spTree>
    <p:extLst>
      <p:ext uri="{BB962C8B-B14F-4D97-AF65-F5344CB8AC3E}">
        <p14:creationId xmlns:p14="http://schemas.microsoft.com/office/powerpoint/2010/main" val="340962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10110"/>
            <a:ext cx="11880000" cy="5832000"/>
          </a:xfrm>
          <a:ln w="57150">
            <a:solidFill>
              <a:srgbClr val="FFC000"/>
            </a:solidFill>
          </a:ln>
        </p:spPr>
        <p:txBody>
          <a:bodyPr tIns="180000" anchor="t" anchorCtr="0">
            <a:noAutofit/>
          </a:bodyPr>
          <a:lstStyle/>
          <a:p>
            <a:pPr marL="288000" algn="just">
              <a:lnSpc>
                <a:spcPct val="100000"/>
              </a:lnSpc>
              <a:spcBef>
                <a:spcPts val="1200"/>
              </a:spcBef>
            </a:pPr>
            <a:r>
              <a:rPr lang="ja-JP" altLang="en-US" sz="2000" dirty="0" smtClean="0">
                <a:latin typeface="+mn-ea"/>
              </a:rPr>
              <a:t>業種</a:t>
            </a:r>
            <a:r>
              <a:rPr lang="ja-JP" altLang="en-US" sz="2000" dirty="0">
                <a:latin typeface="+mn-ea"/>
              </a:rPr>
              <a:t>別ガイドライン等を遵守するよう協力</a:t>
            </a:r>
            <a:r>
              <a:rPr lang="ja-JP" altLang="en-US" sz="2000" dirty="0" smtClean="0">
                <a:latin typeface="+mn-ea"/>
              </a:rPr>
              <a:t>要請</a:t>
            </a:r>
            <a:endParaRPr lang="ja-JP" altLang="en-US" sz="2000" dirty="0">
              <a:latin typeface="+mn-ea"/>
            </a:endParaRPr>
          </a:p>
          <a:p>
            <a:pPr marL="288000" indent="0" algn="just">
              <a:lnSpc>
                <a:spcPct val="100000"/>
              </a:lnSpc>
              <a:spcBef>
                <a:spcPts val="400"/>
              </a:spcBef>
              <a:buNone/>
            </a:pPr>
            <a:r>
              <a:rPr lang="ja-JP" altLang="en-US" sz="1800" b="1" dirty="0" smtClean="0">
                <a:latin typeface="+mn-ea"/>
              </a:rPr>
              <a:t>　</a:t>
            </a:r>
            <a:r>
              <a:rPr lang="ja-JP" altLang="en-US" sz="1800" b="1" dirty="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別添４</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a:t>
            </a:r>
            <a:r>
              <a:rPr lang="ja-JP" altLang="en-US" sz="1800" b="1" dirty="0">
                <a:solidFill>
                  <a:schemeClr val="accent6">
                    <a:lumMod val="75000"/>
                  </a:schemeClr>
                </a:solidFill>
                <a:latin typeface="+mn-ea"/>
              </a:rPr>
              <a:t>再掲）：業種別ガイドライン</a:t>
            </a:r>
          </a:p>
          <a:p>
            <a:pPr marL="288000" algn="just">
              <a:lnSpc>
                <a:spcPct val="100000"/>
              </a:lnSpc>
              <a:spcBef>
                <a:spcPts val="1200"/>
              </a:spcBef>
            </a:pPr>
            <a:r>
              <a:rPr lang="ja-JP" altLang="en-US" sz="2000" dirty="0" smtClean="0">
                <a:latin typeface="+mn-ea"/>
              </a:rPr>
              <a:t>県</a:t>
            </a:r>
            <a:r>
              <a:rPr lang="ja-JP" altLang="en-US" sz="2000" dirty="0">
                <a:latin typeface="+mn-ea"/>
              </a:rPr>
              <a:t>が策定した適切な感染防止策に基づき、感染防止策の徹底を図るよう</a:t>
            </a:r>
            <a:r>
              <a:rPr lang="ja-JP" altLang="en-US" sz="2000" dirty="0" smtClean="0">
                <a:latin typeface="+mn-ea"/>
              </a:rPr>
              <a:t>協力要請</a:t>
            </a:r>
            <a:endParaRPr lang="ja-JP" altLang="en-US" sz="2000" dirty="0">
              <a:latin typeface="+mn-ea"/>
            </a:endParaRPr>
          </a:p>
          <a:p>
            <a:pPr marL="288000" indent="0" algn="just">
              <a:lnSpc>
                <a:spcPct val="100000"/>
              </a:lnSpc>
              <a:spcBef>
                <a:spcPts val="4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別添５</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（省略）：今後</a:t>
            </a:r>
            <a:r>
              <a:rPr lang="ja-JP" altLang="en-US" sz="1800" b="1" dirty="0">
                <a:solidFill>
                  <a:schemeClr val="accent6">
                    <a:lumMod val="75000"/>
                  </a:schemeClr>
                </a:solidFill>
                <a:latin typeface="+mn-ea"/>
              </a:rPr>
              <a:t>における適切な感染防止策</a:t>
            </a:r>
          </a:p>
          <a:p>
            <a:pPr marL="288000" indent="0" algn="just">
              <a:lnSpc>
                <a:spcPct val="100000"/>
              </a:lnSpc>
              <a:spcBef>
                <a:spcPts val="4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別添６</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（省略）：飲食事</a:t>
            </a:r>
            <a:r>
              <a:rPr lang="ja-JP" altLang="en-US" sz="1800" b="1" dirty="0">
                <a:solidFill>
                  <a:schemeClr val="accent6">
                    <a:lumMod val="75000"/>
                  </a:schemeClr>
                </a:solidFill>
                <a:latin typeface="+mn-ea"/>
              </a:rPr>
              <a:t>業者の皆様へ「店舗等での感染防止策の確実な実践」</a:t>
            </a:r>
          </a:p>
          <a:p>
            <a:pPr marL="288000" algn="just">
              <a:lnSpc>
                <a:spcPct val="100000"/>
              </a:lnSpc>
              <a:spcBef>
                <a:spcPts val="1200"/>
              </a:spcBef>
            </a:pPr>
            <a:r>
              <a:rPr lang="ja-JP" altLang="en-US" sz="2000" dirty="0" smtClean="0">
                <a:latin typeface="+mn-ea"/>
              </a:rPr>
              <a:t>感染</a:t>
            </a:r>
            <a:r>
              <a:rPr lang="ja-JP" altLang="en-US" sz="2000" dirty="0">
                <a:latin typeface="+mn-ea"/>
              </a:rPr>
              <a:t>防止策を徹底していることを示す様式を掲示するよう</a:t>
            </a:r>
            <a:r>
              <a:rPr lang="ja-JP" altLang="en-US" sz="2000" dirty="0" smtClean="0">
                <a:latin typeface="+mn-ea"/>
              </a:rPr>
              <a:t>協力要請</a:t>
            </a:r>
            <a:endParaRPr lang="ja-JP" altLang="en-US" sz="2000" dirty="0">
              <a:latin typeface="+mn-ea"/>
            </a:endParaRPr>
          </a:p>
          <a:p>
            <a:pPr marL="288000" indent="0" algn="just">
              <a:lnSpc>
                <a:spcPct val="100000"/>
              </a:lnSpc>
              <a:spcBef>
                <a:spcPts val="4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別添７</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（省略）：掲示</a:t>
            </a:r>
            <a:r>
              <a:rPr lang="ja-JP" altLang="en-US" sz="1800" b="1" dirty="0">
                <a:solidFill>
                  <a:schemeClr val="accent6">
                    <a:lumMod val="75000"/>
                  </a:schemeClr>
                </a:solidFill>
                <a:latin typeface="+mn-ea"/>
              </a:rPr>
              <a:t>様式「新型コロナウイルスうつらない、うつさない」</a:t>
            </a:r>
          </a:p>
          <a:p>
            <a:pPr marL="288000" algn="just">
              <a:lnSpc>
                <a:spcPct val="100000"/>
              </a:lnSpc>
              <a:spcBef>
                <a:spcPts val="1200"/>
              </a:spcBef>
            </a:pPr>
            <a:r>
              <a:rPr lang="ja-JP" altLang="en-US" sz="2000" dirty="0" smtClean="0">
                <a:latin typeface="+mn-ea"/>
              </a:rPr>
              <a:t>エアロゾルの吸入を防止するため、施設・事業所内の換気を徹底するよう協力要請</a:t>
            </a:r>
            <a:endParaRPr lang="en-US" altLang="ja-JP" sz="2000" dirty="0" smtClean="0">
              <a:latin typeface="+mn-ea"/>
            </a:endParaRPr>
          </a:p>
          <a:p>
            <a:pPr marL="288000" algn="just">
              <a:lnSpc>
                <a:spcPct val="100000"/>
              </a:lnSpc>
              <a:spcBef>
                <a:spcPts val="1200"/>
              </a:spcBef>
            </a:pPr>
            <a:r>
              <a:rPr lang="ja-JP" altLang="en-US" sz="2000" spc="-10" dirty="0" smtClean="0">
                <a:latin typeface="+mn-ea"/>
              </a:rPr>
              <a:t>飲食店</a:t>
            </a:r>
            <a:r>
              <a:rPr lang="ja-JP" altLang="en-US" sz="2000" spc="-10" dirty="0">
                <a:latin typeface="+mn-ea"/>
              </a:rPr>
              <a:t>における感染拡大防止を図るため、「かがわ安心</a:t>
            </a:r>
            <a:r>
              <a:rPr lang="ja-JP" altLang="en-US" sz="2000" spc="-10" dirty="0" smtClean="0">
                <a:latin typeface="+mn-ea"/>
              </a:rPr>
              <a:t>飲食店認証</a:t>
            </a:r>
            <a:r>
              <a:rPr lang="ja-JP" altLang="en-US" sz="2000" spc="-10" dirty="0">
                <a:latin typeface="+mn-ea"/>
              </a:rPr>
              <a:t>制度」の認証をとるよう</a:t>
            </a:r>
            <a:r>
              <a:rPr lang="ja-JP" altLang="en-US" sz="2000" spc="-10" dirty="0" smtClean="0">
                <a:latin typeface="+mn-ea"/>
              </a:rPr>
              <a:t>協力要請</a:t>
            </a:r>
            <a:endParaRPr lang="ja-JP" altLang="en-US" sz="2000" spc="-10" dirty="0">
              <a:latin typeface="+mn-ea"/>
            </a:endParaRPr>
          </a:p>
          <a:p>
            <a:pPr marL="288000" algn="just">
              <a:lnSpc>
                <a:spcPct val="100000"/>
              </a:lnSpc>
              <a:spcBef>
                <a:spcPts val="1200"/>
              </a:spcBef>
            </a:pPr>
            <a:r>
              <a:rPr lang="ja-JP" altLang="en-US" sz="2000" dirty="0" smtClean="0">
                <a:latin typeface="+mn-ea"/>
              </a:rPr>
              <a:t>在宅</a:t>
            </a:r>
            <a:r>
              <a:rPr lang="ja-JP" altLang="en-US" sz="2000" dirty="0">
                <a:latin typeface="+mn-ea"/>
              </a:rPr>
              <a:t>勤務（テレワーク）、時差出勤、自転車通勤等、人との接触を低減する</a:t>
            </a:r>
            <a:r>
              <a:rPr lang="ja-JP" altLang="en-US" sz="2000" dirty="0" smtClean="0">
                <a:latin typeface="+mn-ea"/>
              </a:rPr>
              <a:t>取組み</a:t>
            </a:r>
            <a:r>
              <a:rPr lang="ja-JP" altLang="en-US" sz="2000" dirty="0">
                <a:latin typeface="+mn-ea"/>
              </a:rPr>
              <a:t>を推進するよう</a:t>
            </a:r>
            <a:r>
              <a:rPr lang="ja-JP" altLang="en-US" sz="2000" dirty="0" smtClean="0">
                <a:latin typeface="+mn-ea"/>
              </a:rPr>
              <a:t>協力要請</a:t>
            </a:r>
            <a:endParaRPr lang="en-US" altLang="ja-JP" sz="2000" dirty="0" smtClean="0">
              <a:latin typeface="+mn-ea"/>
            </a:endParaRPr>
          </a:p>
          <a:p>
            <a:pPr marL="288000" algn="just">
              <a:lnSpc>
                <a:spcPct val="100000"/>
              </a:lnSpc>
              <a:spcBef>
                <a:spcPts val="1200"/>
              </a:spcBef>
            </a:pPr>
            <a:r>
              <a:rPr lang="ja-JP" altLang="en-US" sz="2000" dirty="0" smtClean="0">
                <a:latin typeface="+mn-ea"/>
              </a:rPr>
              <a:t>感染者・濃厚接触者となった従業員に、休暇取得や勤務再開に当たって、医療機関や保健所が発行する証明書の提出を求めないよう協力要請</a:t>
            </a:r>
            <a:endParaRPr lang="en-US" altLang="ja-JP" sz="2000" dirty="0">
              <a:latin typeface="+mn-ea"/>
            </a:endParaRPr>
          </a:p>
          <a:p>
            <a:pPr marL="288000" algn="just">
              <a:lnSpc>
                <a:spcPct val="100000"/>
              </a:lnSpc>
              <a:spcBef>
                <a:spcPts val="1200"/>
              </a:spcBef>
            </a:pPr>
            <a:r>
              <a:rPr lang="ja-JP" altLang="en-US" sz="2000" dirty="0" smtClean="0">
                <a:latin typeface="+mn-ea"/>
              </a:rPr>
              <a:t>保健所の調査に協力するよう協力要請</a:t>
            </a:r>
            <a:endParaRPr lang="en-US" altLang="ja-JP" sz="2000" b="1"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89385"/>
            <a:ext cx="2743200" cy="365125"/>
          </a:xfrm>
        </p:spPr>
        <p:txBody>
          <a:bodyPr/>
          <a:lstStyle/>
          <a:p>
            <a:fld id="{BD6F1CBD-B437-47E4-8EA4-6A9B6D02C591}" type="slidenum">
              <a:rPr kumimoji="1" lang="ja-JP" altLang="en-US" sz="1800" b="1" smtClean="0">
                <a:solidFill>
                  <a:schemeClr val="tx1"/>
                </a:solidFill>
              </a:rPr>
              <a:t>4</a:t>
            </a:fld>
            <a:endParaRPr kumimoji="1" lang="ja-JP" altLang="en-US" sz="1800" b="1" dirty="0">
              <a:solidFill>
                <a:schemeClr val="tx1"/>
              </a:solidFill>
            </a:endParaRPr>
          </a:p>
        </p:txBody>
      </p:sp>
    </p:spTree>
    <p:extLst>
      <p:ext uri="{BB962C8B-B14F-4D97-AF65-F5344CB8AC3E}">
        <p14:creationId xmlns:p14="http://schemas.microsoft.com/office/powerpoint/2010/main" val="485736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1894" y="605049"/>
            <a:ext cx="11880000" cy="1754932"/>
          </a:xfrm>
          <a:ln w="57150">
            <a:solidFill>
              <a:srgbClr val="FFC000"/>
            </a:solidFill>
          </a:ln>
        </p:spPr>
        <p:txBody>
          <a:bodyPr tIns="180000" anchor="t" anchorCtr="0">
            <a:noAutofit/>
          </a:bodyPr>
          <a:lstStyle/>
          <a:p>
            <a:pPr marL="288000" algn="just">
              <a:lnSpc>
                <a:spcPct val="100000"/>
              </a:lnSpc>
              <a:spcBef>
                <a:spcPts val="1200"/>
              </a:spcBef>
            </a:pPr>
            <a:r>
              <a:rPr lang="ja-JP" altLang="en-US" sz="2000" dirty="0" smtClean="0">
                <a:latin typeface="+mn-ea"/>
              </a:rPr>
              <a:t>同一グループの同一テーブルでの５人以上の会食を避けるよう協力要請（</a:t>
            </a:r>
            <a:r>
              <a:rPr lang="ja-JP" altLang="en-US" sz="2000" dirty="0">
                <a:latin typeface="+mn-ea"/>
              </a:rPr>
              <a:t>「かがわ安心飲食認証店」を除く</a:t>
            </a:r>
            <a:r>
              <a:rPr lang="ja-JP" altLang="en-US" sz="2000" dirty="0" smtClean="0">
                <a:latin typeface="+mn-ea"/>
              </a:rPr>
              <a:t>）</a:t>
            </a:r>
            <a:endParaRPr lang="ja-JP" altLang="en-US" sz="2000" dirty="0">
              <a:latin typeface="+mn-ea"/>
            </a:endParaRPr>
          </a:p>
          <a:p>
            <a:pPr marL="288000" algn="just">
              <a:lnSpc>
                <a:spcPct val="100000"/>
              </a:lnSpc>
              <a:spcBef>
                <a:spcPts val="1200"/>
              </a:spcBef>
            </a:pPr>
            <a:r>
              <a:rPr lang="ja-JP" altLang="en-US" sz="2000" dirty="0" smtClean="0">
                <a:latin typeface="+mn-ea"/>
              </a:rPr>
              <a:t>クラスター発生等の事態に備え、事業の継続あるいは早期復旧を可能とするため、事業継続計画（ＢＣＰ）を再確認（未策定の場合は、早急に策定）するよう協力要請</a:t>
            </a:r>
            <a:endParaRPr lang="en-US" altLang="ja-JP" sz="2000" b="1"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5</a:t>
            </a:fld>
            <a:endParaRPr kumimoji="1" lang="ja-JP" altLang="en-US" sz="1800" b="1" dirty="0">
              <a:solidFill>
                <a:schemeClr val="tx1"/>
              </a:solidFill>
            </a:endParaRPr>
          </a:p>
        </p:txBody>
      </p:sp>
      <p:sp>
        <p:nvSpPr>
          <p:cNvPr id="5" name="コンテンツ プレースホルダー 2"/>
          <p:cNvSpPr txBox="1">
            <a:spLocks/>
          </p:cNvSpPr>
          <p:nvPr/>
        </p:nvSpPr>
        <p:spPr>
          <a:xfrm>
            <a:off x="151894" y="3149708"/>
            <a:ext cx="11880000" cy="3272222"/>
          </a:xfrm>
          <a:prstGeom prst="rect">
            <a:avLst/>
          </a:prstGeom>
          <a:ln w="57150">
            <a:solidFill>
              <a:srgbClr val="FFC000"/>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spcBef>
                <a:spcPts val="0"/>
              </a:spcBef>
            </a:pPr>
            <a:r>
              <a:rPr lang="ja-JP" altLang="en-US" sz="2000" dirty="0" smtClean="0">
                <a:latin typeface="+mn-ea"/>
              </a:rPr>
              <a:t>イベント等の開催については、国の基本的対処方針やイベント等の開催に係る留意事項（各種通知）等を踏まえ、規模要件等に沿って開催するよう協力要請</a:t>
            </a:r>
            <a:endParaRPr lang="en-US" altLang="ja-JP" sz="2000" dirty="0" smtClean="0">
              <a:latin typeface="+mn-ea"/>
            </a:endParaRPr>
          </a:p>
          <a:p>
            <a:pPr marL="288000" indent="0" algn="just">
              <a:lnSpc>
                <a:spcPct val="100000"/>
              </a:lnSpc>
              <a:spcBef>
                <a:spcPts val="600"/>
              </a:spcBef>
              <a:buNone/>
            </a:pPr>
            <a:r>
              <a:rPr lang="ja-JP" altLang="en-US" sz="2000" dirty="0">
                <a:latin typeface="+mn-ea"/>
              </a:rPr>
              <a:t>また、「新しい生活様式」や業種別ガイドライン等に</a:t>
            </a:r>
            <a:r>
              <a:rPr lang="ja-JP" altLang="en-US" sz="2000" dirty="0" smtClean="0">
                <a:latin typeface="+mn-ea"/>
              </a:rPr>
              <a:t>基づき、効果的な換気を含め、必要</a:t>
            </a:r>
            <a:r>
              <a:rPr lang="ja-JP" altLang="en-US" sz="2000" dirty="0">
                <a:latin typeface="+mn-ea"/>
              </a:rPr>
              <a:t>な感染防止策を講じるよう協力要請</a:t>
            </a:r>
          </a:p>
          <a:p>
            <a:pPr marL="288000" algn="just">
              <a:lnSpc>
                <a:spcPct val="100000"/>
              </a:lnSpc>
              <a:spcBef>
                <a:spcPts val="1200"/>
              </a:spcBef>
            </a:pPr>
            <a:r>
              <a:rPr lang="ja-JP" altLang="en-US" sz="2000" dirty="0" smtClean="0">
                <a:latin typeface="+mn-ea"/>
              </a:rPr>
              <a:t>イベント関連施設の管理者においては、イベント開催時、参加者に対して、基本的な感染対策の徹底の呼びかけを行うよう協力要請</a:t>
            </a:r>
            <a:endParaRPr lang="en-US" altLang="ja-JP" sz="2000" dirty="0" smtClean="0">
              <a:latin typeface="+mn-ea"/>
            </a:endParaRPr>
          </a:p>
          <a:p>
            <a:pPr marL="288000" algn="just">
              <a:lnSpc>
                <a:spcPct val="100000"/>
              </a:lnSpc>
              <a:spcBef>
                <a:spcPts val="1200"/>
              </a:spcBef>
            </a:pPr>
            <a:r>
              <a:rPr lang="ja-JP" altLang="en-US" sz="2000" dirty="0" smtClean="0">
                <a:latin typeface="+mn-ea"/>
              </a:rPr>
              <a:t>イベント等に参加する際は、その前後においても感染リスクの高い行動を控えるよう協力要請</a:t>
            </a:r>
          </a:p>
          <a:p>
            <a:pPr marL="288000" indent="0" algn="just">
              <a:lnSpc>
                <a:spcPct val="100000"/>
              </a:lnSpc>
              <a:spcBef>
                <a:spcPts val="1200"/>
              </a:spcBef>
              <a:buFont typeface="Arial" panose="020B0604020202020204" pitchFamily="34" charset="0"/>
              <a:buNone/>
            </a:pPr>
            <a:r>
              <a:rPr lang="ja-JP" altLang="en-US" sz="1800" b="1" dirty="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別添８</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：イベント等の開催に係る留意事項</a:t>
            </a:r>
            <a:endParaRPr lang="en-US" altLang="ja-JP" sz="1800" b="1" dirty="0" smtClean="0">
              <a:latin typeface="+mn-ea"/>
            </a:endParaRPr>
          </a:p>
        </p:txBody>
      </p:sp>
      <p:sp>
        <p:nvSpPr>
          <p:cNvPr id="6" name="タイトル 1"/>
          <p:cNvSpPr txBox="1">
            <a:spLocks/>
          </p:cNvSpPr>
          <p:nvPr/>
        </p:nvSpPr>
        <p:spPr>
          <a:xfrm>
            <a:off x="72616" y="2593026"/>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３ イベント等の開催</a:t>
            </a:r>
            <a:r>
              <a:rPr lang="ja-JP" altLang="en-US" sz="2000" spc="-50" dirty="0">
                <a:latin typeface="+mn-ea"/>
              </a:rPr>
              <a:t>（法第</a:t>
            </a:r>
            <a:r>
              <a:rPr lang="en-US" altLang="ja-JP" sz="2000" spc="-50" dirty="0">
                <a:latin typeface="+mn-ea"/>
              </a:rPr>
              <a:t>24</a:t>
            </a:r>
            <a:r>
              <a:rPr lang="ja-JP" altLang="en-US" sz="2000" spc="-50" dirty="0">
                <a:latin typeface="+mn-ea"/>
              </a:rPr>
              <a:t>条第９項）</a:t>
            </a:r>
            <a:endParaRPr lang="ja-JP" altLang="en-US" sz="2000" dirty="0">
              <a:ea typeface="+mn-ea"/>
            </a:endParaRPr>
          </a:p>
        </p:txBody>
      </p:sp>
    </p:spTree>
    <p:extLst>
      <p:ext uri="{BB962C8B-B14F-4D97-AF65-F5344CB8AC3E}">
        <p14:creationId xmlns:p14="http://schemas.microsoft.com/office/powerpoint/2010/main" val="2791045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6</a:t>
            </a:fld>
            <a:endParaRPr kumimoji="1" lang="ja-JP" altLang="en-US" sz="1800" b="1" dirty="0">
              <a:solidFill>
                <a:schemeClr val="tx1"/>
              </a:solidFill>
            </a:endParaRPr>
          </a:p>
        </p:txBody>
      </p:sp>
      <p:sp>
        <p:nvSpPr>
          <p:cNvPr id="5" name="コンテンツ プレースホルダー 2"/>
          <p:cNvSpPr txBox="1">
            <a:spLocks/>
          </p:cNvSpPr>
          <p:nvPr/>
        </p:nvSpPr>
        <p:spPr>
          <a:xfrm>
            <a:off x="156000" y="611785"/>
            <a:ext cx="11880000" cy="1399896"/>
          </a:xfrm>
          <a:prstGeom prst="rect">
            <a:avLst/>
          </a:prstGeom>
          <a:ln w="57150">
            <a:solidFill>
              <a:srgbClr val="FFC000"/>
            </a:solidFill>
          </a:ln>
        </p:spPr>
        <p:txBody>
          <a:bodyPr vert="horz" lIns="91440" tIns="18000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pPr>
            <a:r>
              <a:rPr lang="ja-JP" altLang="en-US" sz="2000" dirty="0" smtClean="0">
                <a:latin typeface="+mn-ea"/>
              </a:rPr>
              <a:t>効果的な換気を含め</a:t>
            </a:r>
            <a:r>
              <a:rPr lang="ja-JP" altLang="en-US" sz="2000" dirty="0">
                <a:latin typeface="+mn-ea"/>
              </a:rPr>
              <a:t>、</a:t>
            </a:r>
            <a:r>
              <a:rPr lang="ja-JP" altLang="en-US" sz="2000" dirty="0" smtClean="0">
                <a:latin typeface="+mn-ea"/>
              </a:rPr>
              <a:t>適切</a:t>
            </a:r>
            <a:r>
              <a:rPr lang="ja-JP" altLang="en-US" sz="2000" dirty="0">
                <a:latin typeface="+mn-ea"/>
              </a:rPr>
              <a:t>な感染防止</a:t>
            </a:r>
            <a:r>
              <a:rPr lang="ja-JP" altLang="en-US" sz="2000" dirty="0" smtClean="0">
                <a:latin typeface="+mn-ea"/>
              </a:rPr>
              <a:t>策の徹底を図り、開園・開館</a:t>
            </a:r>
            <a:endParaRPr lang="en-US" altLang="ja-JP" sz="2000" dirty="0" smtClean="0">
              <a:latin typeface="+mn-ea"/>
            </a:endParaRPr>
          </a:p>
          <a:p>
            <a:pPr marL="288000" algn="just">
              <a:lnSpc>
                <a:spcPct val="100000"/>
              </a:lnSpc>
            </a:pPr>
            <a:r>
              <a:rPr lang="ja-JP" altLang="en-US" sz="2000" dirty="0" smtClean="0">
                <a:latin typeface="+mn-ea"/>
              </a:rPr>
              <a:t>県主催の行事・イベントについても、効果的な換気を含め、適切な感染防止策の徹底を図った上で実施</a:t>
            </a:r>
            <a:endParaRPr lang="ja-JP" altLang="en-US" sz="2000" b="1" dirty="0" smtClean="0">
              <a:latin typeface="+mn-ea"/>
            </a:endParaRPr>
          </a:p>
          <a:p>
            <a:pPr marL="0" indent="0">
              <a:lnSpc>
                <a:spcPts val="2200"/>
              </a:lnSpc>
              <a:spcBef>
                <a:spcPts val="300"/>
              </a:spcBef>
              <a:buFont typeface="Arial" panose="020B0604020202020204" pitchFamily="34" charset="0"/>
              <a:buNone/>
            </a:pPr>
            <a:endParaRPr lang="en-US" altLang="ja-JP" sz="1900" b="1" dirty="0" smtClean="0">
              <a:latin typeface="+mn-ea"/>
            </a:endParaRPr>
          </a:p>
        </p:txBody>
      </p:sp>
      <p:sp>
        <p:nvSpPr>
          <p:cNvPr id="6" name="タイトル 1"/>
          <p:cNvSpPr txBox="1">
            <a:spLocks/>
          </p:cNvSpPr>
          <p:nvPr/>
        </p:nvSpPr>
        <p:spPr>
          <a:xfrm>
            <a:off x="72110" y="43890"/>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４ 県有施設等における対応</a:t>
            </a:r>
            <a:endParaRPr lang="ja-JP" altLang="en-US" sz="2000" dirty="0">
              <a:ea typeface="+mn-ea"/>
            </a:endParaRPr>
          </a:p>
        </p:txBody>
      </p:sp>
      <p:sp>
        <p:nvSpPr>
          <p:cNvPr id="10" name="コンテンツ プレースホルダー 2"/>
          <p:cNvSpPr>
            <a:spLocks noGrp="1"/>
          </p:cNvSpPr>
          <p:nvPr>
            <p:ph idx="1"/>
          </p:nvPr>
        </p:nvSpPr>
        <p:spPr>
          <a:xfrm>
            <a:off x="156000" y="2810012"/>
            <a:ext cx="11880000" cy="2432548"/>
          </a:xfrm>
          <a:ln w="57150">
            <a:solidFill>
              <a:srgbClr val="FFC000"/>
            </a:solidFill>
          </a:ln>
        </p:spPr>
        <p:txBody>
          <a:bodyPr tIns="180000" anchor="t" anchorCtr="0">
            <a:normAutofit/>
          </a:bodyPr>
          <a:lstStyle/>
          <a:p>
            <a:pPr marL="288000" indent="-230400" algn="just">
              <a:lnSpc>
                <a:spcPct val="100000"/>
              </a:lnSpc>
            </a:pPr>
            <a:r>
              <a:rPr lang="ja-JP" altLang="en-US" sz="2000" dirty="0" smtClean="0">
                <a:latin typeface="+mn-ea"/>
              </a:rPr>
              <a:t>児童福祉施設等、高齢者施設等、医療機関、事業所などのクラスター防止対策を進める。</a:t>
            </a:r>
            <a:endParaRPr lang="en-US" altLang="ja-JP" sz="2000" dirty="0" smtClean="0">
              <a:latin typeface="+mn-ea"/>
            </a:endParaRPr>
          </a:p>
          <a:p>
            <a:pPr marL="288000" indent="-230400" algn="just">
              <a:lnSpc>
                <a:spcPct val="100000"/>
              </a:lnSpc>
            </a:pPr>
            <a:r>
              <a:rPr lang="ja-JP" altLang="en-US" sz="2000" dirty="0" smtClean="0">
                <a:latin typeface="+mn-ea"/>
              </a:rPr>
              <a:t>学校における感染防止対策を進める。</a:t>
            </a:r>
            <a:endParaRPr lang="en-US" altLang="ja-JP" sz="2000" dirty="0" smtClean="0">
              <a:latin typeface="+mn-ea"/>
            </a:endParaRPr>
          </a:p>
          <a:p>
            <a:pPr marL="288000" indent="-230400" algn="just">
              <a:lnSpc>
                <a:spcPct val="100000"/>
              </a:lnSpc>
            </a:pPr>
            <a:r>
              <a:rPr lang="ja-JP" altLang="en-US" sz="2000" dirty="0" smtClean="0">
                <a:latin typeface="+mn-ea"/>
              </a:rPr>
              <a:t>ワクチン</a:t>
            </a:r>
            <a:r>
              <a:rPr lang="ja-JP" altLang="en-US" sz="2000" dirty="0">
                <a:latin typeface="+mn-ea"/>
              </a:rPr>
              <a:t>接種の円滑な実施に向けて、各市町、医療機関、関係団体等と緊密に連携して取り組む。</a:t>
            </a:r>
          </a:p>
          <a:p>
            <a:pPr marL="288000" indent="-230400" algn="just">
              <a:lnSpc>
                <a:spcPct val="100000"/>
              </a:lnSpc>
            </a:pPr>
            <a:r>
              <a:rPr lang="ja-JP" altLang="en-US" sz="2000" dirty="0" smtClean="0">
                <a:latin typeface="+mn-ea"/>
              </a:rPr>
              <a:t>県</a:t>
            </a:r>
            <a:r>
              <a:rPr lang="ja-JP" altLang="en-US" sz="2000" dirty="0">
                <a:latin typeface="+mn-ea"/>
              </a:rPr>
              <a:t>職員について、時差出勤や在宅勤務の活用により接触機会の低減に取り組む</a:t>
            </a:r>
            <a:r>
              <a:rPr lang="ja-JP" altLang="en-US" sz="2000" dirty="0" smtClean="0">
                <a:latin typeface="+mn-ea"/>
              </a:rPr>
              <a:t>。</a:t>
            </a:r>
            <a:endParaRPr lang="en-US" altLang="ja-JP" sz="2000" dirty="0" smtClean="0">
              <a:latin typeface="+mn-ea"/>
            </a:endParaRPr>
          </a:p>
          <a:p>
            <a:pPr marL="288000" indent="-230400" algn="just">
              <a:lnSpc>
                <a:spcPct val="100000"/>
              </a:lnSpc>
            </a:pPr>
            <a:r>
              <a:rPr lang="ja-JP" altLang="en-US" sz="2000" dirty="0">
                <a:latin typeface="+mn-ea"/>
              </a:rPr>
              <a:t>オミクロン株の特徴を</a:t>
            </a:r>
            <a:r>
              <a:rPr lang="ja-JP" altLang="en-US" sz="2000" dirty="0" smtClean="0">
                <a:latin typeface="+mn-ea"/>
              </a:rPr>
              <a:t>踏まえた感染防止策を講じる。</a:t>
            </a:r>
            <a:endParaRPr lang="ja-JP" altLang="en-US" sz="2000" dirty="0">
              <a:latin typeface="+mn-ea"/>
            </a:endParaRPr>
          </a:p>
          <a:p>
            <a:pPr marL="288000" indent="-230400">
              <a:lnSpc>
                <a:spcPct val="100000"/>
              </a:lnSpc>
              <a:spcBef>
                <a:spcPts val="1200"/>
              </a:spcBef>
            </a:pPr>
            <a:endParaRPr lang="en-US" altLang="ja-JP" sz="20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smtClean="0">
              <a:latin typeface="+mn-ea"/>
            </a:endParaRPr>
          </a:p>
        </p:txBody>
      </p:sp>
      <p:sp>
        <p:nvSpPr>
          <p:cNvPr id="11" name="タイトル 1"/>
          <p:cNvSpPr>
            <a:spLocks noGrp="1"/>
          </p:cNvSpPr>
          <p:nvPr>
            <p:ph type="title"/>
          </p:nvPr>
        </p:nvSpPr>
        <p:spPr>
          <a:xfrm>
            <a:off x="76722" y="2240208"/>
            <a:ext cx="12038556" cy="641847"/>
          </a:xfrm>
        </p:spPr>
        <p:txBody>
          <a:bodyPr>
            <a:normAutofit/>
          </a:bodyPr>
          <a:lstStyle/>
          <a:p>
            <a:r>
              <a:rPr kumimoji="1" lang="ja-JP" altLang="en-US" sz="3200" b="1" dirty="0" smtClean="0">
                <a:ea typeface="+mn-ea"/>
              </a:rPr>
              <a:t>５ 県の対応</a:t>
            </a:r>
            <a:endParaRPr kumimoji="1" lang="ja-JP" altLang="en-US" sz="2000" dirty="0">
              <a:ea typeface="+mn-ea"/>
            </a:endParaRPr>
          </a:p>
        </p:txBody>
      </p:sp>
    </p:spTree>
    <p:extLst>
      <p:ext uri="{BB962C8B-B14F-4D97-AF65-F5344CB8AC3E}">
        <p14:creationId xmlns:p14="http://schemas.microsoft.com/office/powerpoint/2010/main" val="199040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1937</TotalTime>
  <Words>1241</Words>
  <Application>Microsoft Office PowerPoint</Application>
  <PresentationFormat>ワイド画面</PresentationFormat>
  <Paragraphs>69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vt:lpstr>
      <vt:lpstr>游ゴシック Light</vt:lpstr>
      <vt:lpstr>Arial</vt:lpstr>
      <vt:lpstr>Office テーマ</vt:lpstr>
      <vt:lpstr>PowerPoint プレゼンテーション</vt:lpstr>
      <vt:lpstr>１ 県民への協力要請 ① （法第24条第９項）</vt:lpstr>
      <vt:lpstr>１ 県民への協力要請 ② （法第24条第９項）</vt:lpstr>
      <vt:lpstr>２ 事業者への協力要請 ① （法第24条第９項）</vt:lpstr>
      <vt:lpstr>２ 事業者への協力要請 ② （法第24条第９項）</vt:lpstr>
      <vt:lpstr>５ 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259</cp:revision>
  <cp:lastPrinted>2022-09-16T02:19:06Z</cp:lastPrinted>
  <dcterms:created xsi:type="dcterms:W3CDTF">2021-08-17T00:03:18Z</dcterms:created>
  <dcterms:modified xsi:type="dcterms:W3CDTF">2022-09-21T00:16:02Z</dcterms:modified>
</cp:coreProperties>
</file>