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8700"/>
    <a:srgbClr val="FF7D00"/>
    <a:srgbClr val="FF9900"/>
    <a:srgbClr val="FF7800"/>
    <a:srgbClr val="FF6400"/>
    <a:srgbClr val="336600"/>
    <a:srgbClr val="008000"/>
    <a:srgbClr val="0099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05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577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8269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2601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578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1287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2052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635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8468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54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913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6855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D2876-77F1-4070-A723-3C91AD93F1EB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530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テキスト ボックス 50"/>
          <p:cNvSpPr txBox="1"/>
          <p:nvPr/>
        </p:nvSpPr>
        <p:spPr>
          <a:xfrm>
            <a:off x="1975654" y="698868"/>
            <a:ext cx="5806911" cy="130805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>
              <a:lnSpc>
                <a:spcPts val="4800"/>
              </a:lnSpc>
            </a:pPr>
            <a:r>
              <a:rPr lang="ja-JP" altLang="en-US" sz="3400" b="1" dirty="0" smtClean="0">
                <a:ln w="0"/>
                <a:solidFill>
                  <a:srgbClr val="FF87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感染拡大を止めるには </a:t>
            </a:r>
            <a:endParaRPr lang="en-US" altLang="ja-JP" sz="3400" b="1" dirty="0" smtClean="0">
              <a:ln w="0"/>
              <a:solidFill>
                <a:srgbClr val="FF87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4800"/>
              </a:lnSpc>
              <a:spcBef>
                <a:spcPts val="600"/>
              </a:spcBef>
            </a:pPr>
            <a:r>
              <a:rPr lang="ja-JP" altLang="en-US" sz="4000" b="1" dirty="0" smtClean="0">
                <a:ln w="0"/>
                <a:solidFill>
                  <a:srgbClr val="FF87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一人ひとりの意識が要</a:t>
            </a:r>
            <a:endParaRPr lang="en-US" altLang="ja-JP" sz="4000" dirty="0" smtClean="0">
              <a:ln w="0"/>
              <a:solidFill>
                <a:srgbClr val="FF87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396884" y="5740607"/>
            <a:ext cx="6561050" cy="1020792"/>
          </a:xfrm>
          <a:prstGeom prst="rect">
            <a:avLst/>
          </a:prstGeom>
          <a:noFill/>
        </p:spPr>
        <p:txBody>
          <a:bodyPr wrap="square" bIns="0" rtlCol="0">
            <a:spAutoFit/>
          </a:bodyPr>
          <a:lstStyle/>
          <a:p>
            <a:pPr algn="ctr">
              <a:lnSpc>
                <a:spcPts val="3800"/>
              </a:lnSpc>
            </a:pP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大切なご家族や友人、仲間に感染させないためにも</a:t>
            </a:r>
            <a:endParaRPr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3800"/>
              </a:lnSpc>
            </a:pPr>
            <a:r>
              <a:rPr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ご協力をお願いします。</a:t>
            </a:r>
            <a:endParaRPr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130473" y="5901084"/>
            <a:ext cx="29002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香川県内の感染症情報は、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右記ホームページを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ご覧ください。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4305" y="46372"/>
            <a:ext cx="9820131" cy="6770255"/>
          </a:xfrm>
          <a:prstGeom prst="rect">
            <a:avLst/>
          </a:prstGeom>
          <a:noFill/>
          <a:ln w="762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7818" y="5865760"/>
            <a:ext cx="641158" cy="641158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444" y="6521674"/>
            <a:ext cx="787725" cy="203424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6814712" y="1190522"/>
            <a:ext cx="7259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spc="200" dirty="0">
                <a:solidFill>
                  <a:srgbClr val="FF87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かなめ</a:t>
            </a:r>
            <a:endParaRPr kumimoji="1" lang="ja-JP" altLang="en-US" sz="1200" b="1" spc="200" dirty="0">
              <a:solidFill>
                <a:srgbClr val="FF87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6328" y="551553"/>
            <a:ext cx="1154545" cy="1500423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9382" y="637310"/>
            <a:ext cx="1960797" cy="1384940"/>
          </a:xfrm>
          <a:prstGeom prst="rect">
            <a:avLst/>
          </a:prstGeom>
        </p:spPr>
      </p:pic>
      <p:sp>
        <p:nvSpPr>
          <p:cNvPr id="59" name="テキスト ボックス 58"/>
          <p:cNvSpPr txBox="1"/>
          <p:nvPr/>
        </p:nvSpPr>
        <p:spPr>
          <a:xfrm>
            <a:off x="190544" y="1979649"/>
            <a:ext cx="9712447" cy="38369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4200"/>
              </a:lnSpc>
            </a:pPr>
            <a:r>
              <a:rPr lang="ja-JP" altLang="en-US" sz="2800" b="1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</a:t>
            </a:r>
            <a:r>
              <a:rPr lang="ja-JP" altLang="en-US" sz="2800" b="1" spc="-1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三つ</a:t>
            </a:r>
            <a:r>
              <a:rPr lang="ja-JP" altLang="en-US" sz="2800" b="1" spc="-100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の密</a:t>
            </a:r>
            <a:r>
              <a:rPr lang="ja-JP" altLang="en-US" sz="2200" b="1" spc="-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</a:t>
            </a:r>
            <a:r>
              <a:rPr lang="ja-JP" altLang="en-US" sz="2800" b="1" spc="-100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回避</a:t>
            </a:r>
            <a:r>
              <a:rPr lang="ja-JP" altLang="en-US" sz="2200" b="1" spc="-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や人と人との</a:t>
            </a:r>
            <a:r>
              <a:rPr lang="ja-JP" altLang="en-US" sz="2800" b="1" spc="-100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距離</a:t>
            </a:r>
            <a:r>
              <a:rPr lang="ja-JP" altLang="en-US" sz="2200" b="1" spc="-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</a:t>
            </a:r>
            <a:r>
              <a:rPr lang="ja-JP" altLang="en-US" sz="2800" b="1" spc="-1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確保</a:t>
            </a:r>
            <a:r>
              <a:rPr lang="ja-JP" altLang="en-US" sz="2200" b="1" spc="-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、エアコン使用時も</a:t>
            </a:r>
            <a:r>
              <a:rPr lang="ja-JP" altLang="en-US" sz="2800" b="1" spc="-1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換気</a:t>
            </a:r>
            <a:r>
              <a:rPr lang="ja-JP" altLang="en-US" sz="2200" b="1" spc="-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、</a:t>
            </a:r>
            <a:r>
              <a:rPr lang="en-US" altLang="ja-JP" sz="2200" b="1" spc="-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/>
            </a:r>
            <a:br>
              <a:rPr lang="en-US" altLang="ja-JP" sz="2200" b="1" spc="-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</a:br>
            <a:r>
              <a:rPr lang="ja-JP" altLang="en-US" sz="2200" b="1" spc="-100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2200" b="1" spc="-1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</a:t>
            </a:r>
            <a:r>
              <a:rPr lang="ja-JP" altLang="en-US" sz="2800" b="1" spc="-1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不織</a:t>
            </a:r>
            <a:r>
              <a:rPr lang="ja-JP" altLang="en-US" sz="2800" b="1" spc="-100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布マスク</a:t>
            </a:r>
            <a:r>
              <a:rPr lang="ja-JP" altLang="en-US" sz="2200" b="1" spc="-1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</a:t>
            </a:r>
            <a:r>
              <a:rPr lang="ja-JP" altLang="en-US" sz="2800" b="1" spc="-10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着用</a:t>
            </a:r>
            <a:endParaRPr lang="en-US" altLang="ja-JP" sz="2000" b="1" spc="-15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4000"/>
              </a:lnSpc>
            </a:pPr>
            <a:r>
              <a:rPr lang="ja-JP" altLang="en-US" sz="28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・手洗</a:t>
            </a:r>
            <a:r>
              <a:rPr lang="ja-JP" altLang="en-US" sz="2800" b="1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い</a:t>
            </a:r>
            <a:r>
              <a:rPr lang="ja-JP" altLang="en-US" sz="2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や</a:t>
            </a:r>
            <a:r>
              <a:rPr lang="ja-JP" altLang="en-US" sz="2800" b="1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手指消毒</a:t>
            </a:r>
            <a:r>
              <a:rPr lang="ja-JP" altLang="en-US" sz="2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、</a:t>
            </a:r>
            <a:r>
              <a:rPr lang="ja-JP" altLang="en-US" sz="2800" b="1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共用部分</a:t>
            </a:r>
            <a:r>
              <a:rPr lang="ja-JP" altLang="en-US" sz="2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</a:t>
            </a:r>
            <a:r>
              <a:rPr lang="ja-JP" altLang="en-US" sz="28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消毒</a:t>
            </a:r>
            <a:endParaRPr lang="en-US" altLang="ja-JP" sz="2800" b="1" dirty="0" smtClean="0">
              <a:solidFill>
                <a:srgbClr val="0066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4200"/>
              </a:lnSpc>
            </a:pPr>
            <a:r>
              <a:rPr lang="ja-JP" altLang="en-US" sz="28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</a:t>
            </a:r>
            <a:r>
              <a:rPr lang="ja-JP" altLang="en-US" sz="28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混雑した場所</a:t>
            </a:r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や</a:t>
            </a:r>
            <a:r>
              <a:rPr lang="ja-JP" altLang="en-US" sz="28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感染リスク</a:t>
            </a:r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が</a:t>
            </a:r>
            <a:r>
              <a:rPr lang="ja-JP" altLang="en-US" sz="28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高い場所</a:t>
            </a:r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への</a:t>
            </a:r>
            <a:r>
              <a:rPr lang="ja-JP" altLang="en-US" sz="28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外出</a:t>
            </a:r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を</a:t>
            </a:r>
            <a:r>
              <a:rPr lang="ja-JP" altLang="en-US" sz="28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自粛</a:t>
            </a:r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して</a:t>
            </a:r>
            <a:r>
              <a:rPr lang="en-US" altLang="ja-JP" sz="26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/>
            </a:r>
            <a:br>
              <a:rPr lang="en-US" altLang="ja-JP" sz="26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</a:br>
            <a:r>
              <a:rPr lang="ja-JP" altLang="en-US" sz="28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</a:t>
            </a:r>
            <a:r>
              <a:rPr lang="ja-JP" altLang="en-US" sz="2800" b="1" spc="-3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帰省</a:t>
            </a:r>
            <a:r>
              <a:rPr lang="ja-JP" altLang="en-US" sz="2200" b="1" spc="-3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や</a:t>
            </a:r>
            <a:r>
              <a:rPr lang="ja-JP" altLang="en-US" sz="2800" b="1" spc="-300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旅行</a:t>
            </a:r>
            <a:r>
              <a:rPr lang="ja-JP" altLang="en-US" sz="2200" b="1" spc="-3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は</a:t>
            </a:r>
            <a:r>
              <a:rPr lang="ja-JP" altLang="en-US" sz="2200" b="1" spc="-3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、</a:t>
            </a:r>
            <a:r>
              <a:rPr lang="ja-JP" altLang="en-US" sz="2800" b="1" spc="-3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感染防止策</a:t>
            </a:r>
            <a:r>
              <a:rPr lang="ja-JP" altLang="en-US" sz="2200" b="1" spc="-3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を</a:t>
            </a:r>
            <a:r>
              <a:rPr lang="ja-JP" altLang="en-US" sz="2800" b="1" spc="-3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徹底</a:t>
            </a:r>
            <a:r>
              <a:rPr lang="ja-JP" altLang="en-US" sz="2200" b="1" spc="-3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、</a:t>
            </a:r>
            <a:r>
              <a:rPr lang="ja-JP" altLang="en-US" sz="2800" b="1" spc="-3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感染リスク</a:t>
            </a:r>
            <a:r>
              <a:rPr lang="ja-JP" altLang="en-US" sz="2200" b="1" spc="-3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</a:t>
            </a:r>
            <a:r>
              <a:rPr lang="ja-JP" altLang="en-US" sz="2800" b="1" spc="-3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高い行動</a:t>
            </a:r>
            <a:r>
              <a:rPr lang="ja-JP" altLang="en-US" sz="2200" b="1" spc="-3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を</a:t>
            </a:r>
            <a:r>
              <a:rPr lang="ja-JP" altLang="en-US" sz="2800" b="1" spc="-3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控えて</a:t>
            </a:r>
            <a:endParaRPr lang="en-US" altLang="ja-JP" sz="2800" b="1" spc="-300" dirty="0" smtClean="0">
              <a:solidFill>
                <a:srgbClr val="0066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4200"/>
              </a:lnSpc>
            </a:pPr>
            <a:r>
              <a:rPr lang="ja-JP" altLang="en-US" sz="2800" b="1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</a:t>
            </a:r>
            <a:r>
              <a:rPr lang="ja-JP" altLang="en-US" sz="28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発熱</a:t>
            </a:r>
            <a:r>
              <a:rPr lang="ja-JP" altLang="en-US" sz="2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・のどの</a:t>
            </a:r>
            <a:r>
              <a:rPr lang="ja-JP" altLang="en-US" sz="2800" b="1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違和感</a:t>
            </a:r>
            <a:r>
              <a:rPr lang="ja-JP" altLang="en-US" sz="2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は</a:t>
            </a:r>
            <a:r>
              <a:rPr lang="ja-JP" altLang="en-US" sz="28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通勤・通学</a:t>
            </a:r>
            <a:r>
              <a:rPr lang="ja-JP" altLang="en-US" sz="22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、</a:t>
            </a:r>
            <a:r>
              <a:rPr lang="ja-JP" altLang="en-US" sz="28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外出</a:t>
            </a:r>
            <a:r>
              <a:rPr lang="ja-JP" altLang="en-US" sz="22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等を</a:t>
            </a:r>
            <a:r>
              <a:rPr lang="ja-JP" altLang="en-US" sz="28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控えて</a:t>
            </a:r>
            <a:endParaRPr lang="en-US" altLang="ja-JP" sz="2800" b="1" dirty="0" smtClean="0">
              <a:solidFill>
                <a:srgbClr val="0066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4200"/>
              </a:lnSpc>
            </a:pPr>
            <a:r>
              <a:rPr lang="ja-JP" altLang="en-US" sz="28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</a:t>
            </a:r>
            <a:r>
              <a:rPr lang="ja-JP" altLang="en-US" sz="22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かがわ</a:t>
            </a:r>
            <a:r>
              <a:rPr lang="ja-JP" altLang="en-US" sz="2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安心飲食</a:t>
            </a:r>
            <a:r>
              <a:rPr lang="ja-JP" altLang="en-US" sz="2800" b="1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認証店</a:t>
            </a:r>
            <a:r>
              <a:rPr lang="ja-JP" altLang="en-US" sz="2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などを</a:t>
            </a:r>
            <a:r>
              <a:rPr lang="ja-JP" altLang="en-US" sz="28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利用</a:t>
            </a:r>
            <a:r>
              <a:rPr lang="ja-JP" altLang="en-US" sz="22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、</a:t>
            </a:r>
            <a:r>
              <a:rPr lang="ja-JP" altLang="en-US" sz="28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会話</a:t>
            </a:r>
            <a:r>
              <a:rPr lang="ja-JP" altLang="en-US" sz="2800" b="1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lang="ja-JP" altLang="en-US" sz="2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は</a:t>
            </a:r>
            <a:r>
              <a:rPr lang="ja-JP" altLang="en-US" sz="2800" b="1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マスク</a:t>
            </a:r>
            <a:r>
              <a:rPr lang="ja-JP" altLang="en-US" sz="2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を</a:t>
            </a:r>
            <a:r>
              <a:rPr lang="ja-JP" altLang="en-US" sz="28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着用</a:t>
            </a:r>
            <a:endParaRPr lang="ja-JP" altLang="en-US" sz="2800" b="1" dirty="0">
              <a:solidFill>
                <a:srgbClr val="0066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181308" y="1976582"/>
            <a:ext cx="9557668" cy="3794189"/>
          </a:xfrm>
          <a:prstGeom prst="roundRect">
            <a:avLst>
              <a:gd name="adj" fmla="val 6676"/>
            </a:avLst>
          </a:prstGeom>
          <a:noFill/>
          <a:ln w="57150">
            <a:solidFill>
              <a:srgbClr val="FF87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正方形/長方形 67"/>
          <p:cNvSpPr/>
          <p:nvPr/>
        </p:nvSpPr>
        <p:spPr>
          <a:xfrm>
            <a:off x="11115" y="70130"/>
            <a:ext cx="9887342" cy="613361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8000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181308" y="81983"/>
            <a:ext cx="9557668" cy="533479"/>
          </a:xfrm>
          <a:prstGeom prst="rect">
            <a:avLst/>
          </a:prstGeom>
          <a:noFill/>
        </p:spPr>
        <p:txBody>
          <a:bodyPr wrap="square" bIns="0" rtlCol="0">
            <a:spAutoFit/>
          </a:bodyPr>
          <a:lstStyle/>
          <a:p>
            <a:pPr algn="ctr">
              <a:lnSpc>
                <a:spcPts val="3800"/>
              </a:lnSpc>
            </a:pPr>
            <a:r>
              <a:rPr lang="ja-JP" altLang="en-US" sz="3200" b="1" dirty="0" smtClean="0">
                <a:ln w="0"/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香川県からのお願い</a:t>
            </a:r>
            <a:endParaRPr lang="ja-JP" altLang="en-US" sz="3200" b="1" dirty="0">
              <a:ln w="0"/>
              <a:solidFill>
                <a:srgbClr val="FFFF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"/>
          <p:cNvSpPr txBox="1">
            <a:spLocks noChangeArrowheads="1"/>
          </p:cNvSpPr>
          <p:nvPr/>
        </p:nvSpPr>
        <p:spPr bwMode="auto">
          <a:xfrm>
            <a:off x="8922057" y="188710"/>
            <a:ext cx="688650" cy="24878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none" lIns="74295" tIns="8890" rIns="74295" bIns="8890" anchor="t" anchorCtr="0" upright="1">
            <a:spAutoFit/>
          </a:bodyPr>
          <a:lstStyle/>
          <a:p>
            <a:pPr algn="ctr">
              <a:lnSpc>
                <a:spcPts val="1800"/>
              </a:lnSpc>
              <a:spcAft>
                <a:spcPts val="0"/>
              </a:spcAft>
            </a:pPr>
            <a:r>
              <a:rPr lang="ja-JP" sz="1400" kern="100" dirty="0" smtClean="0">
                <a:effectLst/>
                <a:latin typeface="ＭＳ 明朝" panose="02020609040205080304" pitchFamily="17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資料</a:t>
            </a:r>
            <a:r>
              <a:rPr lang="ja-JP" altLang="en-US" sz="1400" kern="100" dirty="0">
                <a:latin typeface="ＭＳ 明朝" panose="02020609040205080304" pitchFamily="17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３</a:t>
            </a:r>
            <a:endParaRPr lang="ja-JP" sz="1050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65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4F0637E0-7C91-44F8-A2AF-D1306C2321F8}" vid="{4A3437A6-10FA-474F-A47D-BACCC7FF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1112</TotalTime>
  <Words>157</Words>
  <Application>Microsoft Office PowerPoint</Application>
  <PresentationFormat>A4 210 x 297 mm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明朝</vt:lpstr>
      <vt:lpstr>UD デジタル 教科書体 NP-B</vt:lpstr>
      <vt:lpstr>メイリオ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SG12610のC20-1375</dc:creator>
  <cp:lastModifiedBy>SG19100のC20-3465</cp:lastModifiedBy>
  <cp:revision>147</cp:revision>
  <cp:lastPrinted>2022-09-20T11:08:24Z</cp:lastPrinted>
  <dcterms:created xsi:type="dcterms:W3CDTF">2020-11-12T09:30:24Z</dcterms:created>
  <dcterms:modified xsi:type="dcterms:W3CDTF">2022-09-20T11:10:33Z</dcterms:modified>
</cp:coreProperties>
</file>