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17" Type="http://schemas.openxmlformats.org/officeDocument/2006/relationships/image" Target="NUL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738629"/>
              </p:ext>
            </p:extLst>
          </p:nvPr>
        </p:nvGraphicFramePr>
        <p:xfrm>
          <a:off x="545522" y="2534441"/>
          <a:ext cx="7166842" cy="2651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65305">
                  <a:extLst>
                    <a:ext uri="{9D8B030D-6E8A-4147-A177-3AD203B41FA5}">
                      <a16:colId xmlns:a16="http://schemas.microsoft.com/office/drawing/2014/main" val="111384819"/>
                    </a:ext>
                  </a:extLst>
                </a:gridCol>
                <a:gridCol w="4501537">
                  <a:extLst>
                    <a:ext uri="{9D8B030D-6E8A-4147-A177-3AD203B41FA5}">
                      <a16:colId xmlns:a16="http://schemas.microsoft.com/office/drawing/2014/main" val="466054011"/>
                    </a:ext>
                  </a:extLst>
                </a:gridCol>
              </a:tblGrid>
              <a:tr h="3148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９月２５日まで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９月２６日以降～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961503"/>
                  </a:ext>
                </a:extLst>
              </a:tr>
              <a:tr h="314822">
                <a:tc rowSpan="4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・陽性と診断された者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（全員）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</a:t>
                      </a:r>
                      <a:r>
                        <a:rPr kumimoji="1" lang="en-US" altLang="ja-JP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65</a:t>
                      </a:r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歳以上の者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8817"/>
                  </a:ext>
                </a:extLst>
              </a:tr>
              <a:tr h="31482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・入院を要する者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874441"/>
                  </a:ext>
                </a:extLst>
              </a:tr>
              <a:tr h="12420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重症化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リスク</a:t>
                      </a:r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があり、かつ、新型コロナ 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 </a:t>
                      </a:r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治療薬の投与が必要な者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                         又は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en-US" altLang="ja-JP" sz="1600" baseline="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 </a:t>
                      </a:r>
                      <a:r>
                        <a:rPr kumimoji="1" lang="ja-JP" altLang="en-US" sz="1600" dirty="0" smtClean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重症化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リスク</a:t>
                      </a:r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があり、かつ、新型コロナ</a:t>
                      </a:r>
                      <a:endParaRPr kumimoji="1" lang="en-US" altLang="ja-JP" sz="16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en-US" altLang="ja-JP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 </a:t>
                      </a:r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罹患により新たな酸素投与が必要な者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14595"/>
                  </a:ext>
                </a:extLst>
              </a:tr>
              <a:tr h="31482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・妊婦</a:t>
                      </a:r>
                      <a:endParaRPr kumimoji="1" lang="ja-JP" altLang="en-US" sz="16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08413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5413" y="1033513"/>
            <a:ext cx="8827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オミクロン株の特性を踏まえ、高齢者等重症化リスクの高い方を守るため、全国一律で　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感染症法に基づく医師の届出（発生届）の対象を</a:t>
            </a:r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65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歳以上の方、入院を要する方などの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４類型に限定。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それ以外の方は発生届の対象外。自ら陽性者登録センターに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WEB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で登録）</a:t>
            </a:r>
            <a:endParaRPr kumimoji="1" lang="ja-JP" altLang="en-US" sz="16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413" y="2228649"/>
            <a:ext cx="5606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感染症法に基づく医師の届出（発生届）の対象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1180" y="4961343"/>
            <a:ext cx="856672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（参考）主な</a:t>
            </a:r>
            <a:r>
              <a:rPr kumimoji="1"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重症化のリスク因子</a:t>
            </a:r>
            <a:endParaRPr kumimoji="1"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・６５歳以上の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高齢者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・高血圧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固形臓器移植後の免疫不全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・悪性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腫瘍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脂質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異常症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妊娠後半期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・慢性呼吸器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疾患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心血管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疾患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免疫抑制・調整薬の使用　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(COPD) 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脳血管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疾患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HIV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感染症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・慢性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腎臓病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肥満（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BMI30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以上）　</a:t>
            </a:r>
          </a:p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糖尿病</a:t>
            </a:r>
            <a:r>
              <a:rPr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		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・喫煙</a:t>
            </a:r>
            <a:endParaRPr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97425" y="6460205"/>
            <a:ext cx="35755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出所：「</a:t>
            </a:r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新型コロナウイルス感染症　診療の手引き　第</a:t>
            </a:r>
            <a:r>
              <a: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8.0</a:t>
            </a:r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版</a:t>
            </a:r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</a:t>
            </a:r>
            <a:endParaRPr lang="en-US" altLang="ja-JP" sz="1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26885" y="5203596"/>
            <a:ext cx="8691022" cy="1616696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25" y="224314"/>
            <a:ext cx="9144002" cy="784240"/>
          </a:xfrm>
          <a:prstGeom prst="rect">
            <a:avLst/>
          </a:prstGeom>
          <a:solidFill>
            <a:schemeClr val="accent5"/>
          </a:solidFill>
        </p:spPr>
        <p:txBody>
          <a:bodyPr wrap="none" tIns="108000" bIns="0" rtlCol="0" anchor="ctr" anchorCtr="0">
            <a:noAutofit/>
          </a:bodyPr>
          <a:lstStyle/>
          <a:p>
            <a:pPr algn="ctr"/>
            <a:r>
              <a:rPr kumimoji="1" lang="ja-JP" altLang="en-US" sz="2800" spc="-1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療養の考え方の転換・全数届出の見直しについて</a:t>
            </a:r>
            <a:endParaRPr kumimoji="1" lang="ja-JP" altLang="en-US" sz="2800" spc="-1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Calibri" panose="020F050202020403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5772" y="75368"/>
            <a:ext cx="723275" cy="3077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1400" dirty="0" smtClean="0"/>
              <a:t>資料４</a:t>
            </a:r>
            <a:endParaRPr kumimoji="1"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184455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925" y="13843"/>
            <a:ext cx="9144002" cy="698071"/>
          </a:xfrm>
          <a:prstGeom prst="rect">
            <a:avLst/>
          </a:prstGeom>
          <a:solidFill>
            <a:schemeClr val="accent6"/>
          </a:solidFill>
        </p:spPr>
        <p:txBody>
          <a:bodyPr wrap="square" bIns="36000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新たな「健康相談コールセンター」について</a:t>
            </a:r>
            <a:endParaRPr kumimoji="1" lang="en-US" altLang="ja-JP" sz="2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～ 新型コロナウイルス感染症の検査で</a:t>
            </a:r>
            <a:r>
              <a:rPr lang="ja-JP" altLang="en-US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陽性</a:t>
            </a:r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になったら（</a:t>
            </a:r>
            <a:r>
              <a:rPr lang="en-US" altLang="ja-JP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9</a:t>
            </a:r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月</a:t>
            </a:r>
            <a:r>
              <a:rPr lang="en-US" altLang="ja-JP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26</a:t>
            </a:r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日以降） ～</a:t>
            </a:r>
            <a:endParaRPr kumimoji="1" lang="ja-JP" altLang="en-US" sz="16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Calibri" panose="020F050202020403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92247" y="2071714"/>
            <a:ext cx="14919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薬局等で購入した検査キットを使用し、ご自身で検査</a:t>
            </a:r>
            <a:endParaRPr kumimoji="1" lang="ja-JP" altLang="en-US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58495" y="758214"/>
            <a:ext cx="4153755" cy="2035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327" y="861023"/>
            <a:ext cx="617332" cy="61733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162577" y="783625"/>
            <a:ext cx="3117435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これまでどおり、保健所から連絡し、療養方針を</a:t>
            </a:r>
            <a:endParaRPr lang="en-US" altLang="ja-JP" sz="105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お伝えします</a:t>
            </a:r>
            <a:endParaRPr lang="en-US" altLang="ja-JP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療養期間中、健康観察を行います</a:t>
            </a:r>
            <a:endParaRPr lang="en-US" altLang="ja-JP" sz="105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体調の変化など心配な</a:t>
            </a:r>
            <a:r>
              <a:rPr lang="ja-JP" altLang="en-US" sz="105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とき</a:t>
            </a:r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は、連絡してください</a:t>
            </a:r>
            <a:endParaRPr lang="en-US" altLang="ja-JP" sz="105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29005" y="755213"/>
            <a:ext cx="144091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かかりつけ医または地域の身近な医療機関</a:t>
            </a:r>
            <a:endParaRPr kumimoji="1" lang="ja-JP" altLang="en-US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507" y="2448463"/>
            <a:ext cx="486842" cy="40514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659" y="1116501"/>
            <a:ext cx="380422" cy="46582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4077">
            <a:off x="1764591" y="718890"/>
            <a:ext cx="653342" cy="626202"/>
          </a:xfrm>
          <a:prstGeom prst="rect">
            <a:avLst/>
          </a:prstGeom>
        </p:spPr>
      </p:pic>
      <p:sp>
        <p:nvSpPr>
          <p:cNvPr id="15" name="角丸四角形 14"/>
          <p:cNvSpPr/>
          <p:nvPr/>
        </p:nvSpPr>
        <p:spPr>
          <a:xfrm>
            <a:off x="2641600" y="722810"/>
            <a:ext cx="1462432" cy="98356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2594676" y="2028900"/>
            <a:ext cx="1541537" cy="799934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4083511" y="1439406"/>
            <a:ext cx="844906" cy="650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ローチャート: 複数書類 17"/>
          <p:cNvSpPr/>
          <p:nvPr/>
        </p:nvSpPr>
        <p:spPr>
          <a:xfrm>
            <a:off x="4493418" y="936050"/>
            <a:ext cx="653982" cy="410335"/>
          </a:xfrm>
          <a:prstGeom prst="flowChartMultidocumen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発生届</a:t>
            </a:r>
            <a:endParaRPr lang="en-US" altLang="ja-JP" sz="1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2314386" y="1410319"/>
            <a:ext cx="36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16200000">
            <a:off x="3138164" y="1858781"/>
            <a:ext cx="360000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メモ 20"/>
          <p:cNvSpPr/>
          <p:nvPr/>
        </p:nvSpPr>
        <p:spPr>
          <a:xfrm>
            <a:off x="2889129" y="1337907"/>
            <a:ext cx="653833" cy="180000"/>
          </a:xfrm>
          <a:prstGeom prst="folded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" rtlCol="0" anchor="ctr"/>
          <a:lstStyle/>
          <a:p>
            <a:pPr algn="ctr"/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陽性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43807" y="1097287"/>
            <a:ext cx="9927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受診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00625" y="1774763"/>
            <a:ext cx="9927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受診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5503551" y="1511532"/>
            <a:ext cx="3094007" cy="102522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705862" y="1525906"/>
            <a:ext cx="297903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香川県東讃保健所　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0879-29-8266</a:t>
            </a:r>
          </a:p>
          <a:p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香川県小豆保健所　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0879-62-1373</a:t>
            </a:r>
          </a:p>
          <a:p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香川県中讃保健所　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0877-24-9962</a:t>
            </a:r>
          </a:p>
          <a:p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香川県西讃保健所　０８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75-25-2052</a:t>
            </a:r>
          </a:p>
          <a:p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高松市保健所　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087-839-2870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7224">
            <a:off x="1653207" y="1343534"/>
            <a:ext cx="643134" cy="615941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4391927" y="712603"/>
            <a:ext cx="1286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医療機関から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6832" y="714980"/>
            <a:ext cx="1188000" cy="21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発生届対象</a:t>
            </a:r>
            <a:endParaRPr lang="en-US" altLang="ja-JP" sz="1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65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歳以上の</a:t>
            </a:r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方</a:t>
            </a:r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✓入院が必要</a:t>
            </a:r>
            <a:endParaRPr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な方</a:t>
            </a:r>
            <a:endParaRPr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✓コロナ治療薬</a:t>
            </a:r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や酸素投与が</a:t>
            </a:r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必要な方</a:t>
            </a:r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✓妊婦</a:t>
            </a:r>
            <a:endParaRPr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1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862" y="1987814"/>
            <a:ext cx="760776" cy="886278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>
            <a:off x="-2383" y="714980"/>
            <a:ext cx="461665" cy="2124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従来どおり</a:t>
            </a:r>
            <a:endParaRPr kumimoji="1" lang="ja-JP" altLang="en-US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470" y="4719829"/>
            <a:ext cx="711362" cy="711362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794" y="3653597"/>
            <a:ext cx="587668" cy="644021"/>
          </a:xfrm>
          <a:prstGeom prst="rect">
            <a:avLst/>
          </a:prstGeom>
        </p:spPr>
      </p:pic>
      <p:sp>
        <p:nvSpPr>
          <p:cNvPr id="40" name="メモ 39"/>
          <p:cNvSpPr/>
          <p:nvPr/>
        </p:nvSpPr>
        <p:spPr>
          <a:xfrm>
            <a:off x="2759057" y="2624538"/>
            <a:ext cx="653833" cy="180000"/>
          </a:xfrm>
          <a:prstGeom prst="folded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" rtlCol="0" anchor="ctr"/>
          <a:lstStyle/>
          <a:p>
            <a:pPr algn="ctr"/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陽性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225087" y="3068382"/>
            <a:ext cx="1599189" cy="1265441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メモ 42"/>
          <p:cNvSpPr/>
          <p:nvPr/>
        </p:nvSpPr>
        <p:spPr>
          <a:xfrm>
            <a:off x="2437777" y="3897032"/>
            <a:ext cx="653833" cy="180000"/>
          </a:xfrm>
          <a:prstGeom prst="folded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" rtlCol="0" anchor="ctr"/>
          <a:lstStyle/>
          <a:p>
            <a:pPr algn="ctr"/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陽性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79307" y="3171092"/>
            <a:ext cx="144091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かかりつけ医または地域の身近な医療機関</a:t>
            </a:r>
            <a:endParaRPr kumimoji="1" lang="ja-JP" altLang="en-US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692" y="3606893"/>
            <a:ext cx="380422" cy="465825"/>
          </a:xfrm>
          <a:prstGeom prst="rect">
            <a:avLst/>
          </a:prstGeom>
        </p:spPr>
      </p:pic>
      <p:sp>
        <p:nvSpPr>
          <p:cNvPr id="47" name="角丸四角形 46"/>
          <p:cNvSpPr/>
          <p:nvPr/>
        </p:nvSpPr>
        <p:spPr>
          <a:xfrm>
            <a:off x="2200824" y="4462492"/>
            <a:ext cx="1622162" cy="874601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320237" y="4529093"/>
            <a:ext cx="1491914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薬局等で購入した検査キットを使用し、ご自身で検査</a:t>
            </a:r>
            <a:endParaRPr kumimoji="1" lang="ja-JP" altLang="en-US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179" y="4926077"/>
            <a:ext cx="486842" cy="405147"/>
          </a:xfrm>
          <a:prstGeom prst="rect">
            <a:avLst/>
          </a:prstGeom>
        </p:spPr>
      </p:pic>
      <p:sp>
        <p:nvSpPr>
          <p:cNvPr id="50" name="角丸四角形 49"/>
          <p:cNvSpPr/>
          <p:nvPr/>
        </p:nvSpPr>
        <p:spPr>
          <a:xfrm>
            <a:off x="2193324" y="5439530"/>
            <a:ext cx="1649842" cy="1264606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メモ 50"/>
          <p:cNvSpPr/>
          <p:nvPr/>
        </p:nvSpPr>
        <p:spPr>
          <a:xfrm>
            <a:off x="2464379" y="5099000"/>
            <a:ext cx="653833" cy="180000"/>
          </a:xfrm>
          <a:prstGeom prst="folded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" rtlCol="0" anchor="ctr"/>
          <a:lstStyle/>
          <a:p>
            <a:pPr algn="ctr"/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陽性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200823" y="5578978"/>
            <a:ext cx="159304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県事業（無料検査所）で検査</a:t>
            </a:r>
            <a:endParaRPr kumimoji="1" lang="ja-JP" altLang="en-US" sz="105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3" name="メモ 52"/>
          <p:cNvSpPr/>
          <p:nvPr/>
        </p:nvSpPr>
        <p:spPr>
          <a:xfrm>
            <a:off x="2347469" y="6065414"/>
            <a:ext cx="653833" cy="180000"/>
          </a:xfrm>
          <a:prstGeom prst="foldedCorne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" rtlCol="0" anchor="ctr"/>
          <a:lstStyle/>
          <a:p>
            <a:pPr algn="ctr"/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陽性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3831465" y="4891751"/>
            <a:ext cx="180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3850524" y="5903791"/>
            <a:ext cx="180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4017817" y="3269673"/>
            <a:ext cx="16299" cy="26632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3019792" y="5919192"/>
            <a:ext cx="96578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8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無症状で、濃厚</a:t>
            </a:r>
            <a:endParaRPr lang="en-US" altLang="ja-JP" sz="8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接触者</a:t>
            </a:r>
            <a:r>
              <a:rPr lang="ja-JP" altLang="en-US" sz="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では</a:t>
            </a:r>
            <a:r>
              <a:rPr lang="ja-JP" altLang="en-US" sz="8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ない</a:t>
            </a:r>
            <a:endParaRPr lang="en-US" altLang="ja-JP" sz="8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8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方対象</a:t>
            </a:r>
            <a:endParaRPr lang="en-US" altLang="ja-JP" sz="8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16919" y="2978903"/>
            <a:ext cx="1224000" cy="38790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rIns="36000" rtlCol="0">
            <a:noAutofit/>
          </a:bodyPr>
          <a:lstStyle/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発生届対象外</a:t>
            </a:r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✓上記以外の方</a:t>
            </a:r>
            <a:endParaRPr kumimoji="1"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2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6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6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6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6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16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ja-JP" altLang="en-US" sz="1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20193" y="2971088"/>
            <a:ext cx="461665" cy="3886911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変更点</a:t>
            </a:r>
            <a:endParaRPr kumimoji="1" lang="ja-JP" altLang="en-US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126951" y="3061033"/>
            <a:ext cx="4901472" cy="34719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フローチャート: 複数書類 55"/>
          <p:cNvSpPr/>
          <p:nvPr/>
        </p:nvSpPr>
        <p:spPr>
          <a:xfrm>
            <a:off x="4705686" y="3641509"/>
            <a:ext cx="658620" cy="324770"/>
          </a:xfrm>
          <a:prstGeom prst="flowChartMultidocumen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登録</a:t>
            </a:r>
            <a:endParaRPr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925020" y="2979576"/>
            <a:ext cx="2837897" cy="331220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>
              <a:hueOff val="-7353344"/>
              <a:satOff val="-10228"/>
              <a:lumOff val="-392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一般相談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一般的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な健康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・受診相談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発熱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等の症状のある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方の相談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800" dirty="0"/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・陽性者登録に関する案内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8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・医師による電話等診療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（休日・夜間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のみ</a:t>
            </a:r>
            <a:r>
              <a:rPr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200" dirty="0" smtClean="0"/>
          </a:p>
          <a:p>
            <a:endParaRPr lang="ja-JP" altLang="en-US" sz="1200" dirty="0"/>
          </a:p>
        </p:txBody>
      </p:sp>
      <p:cxnSp>
        <p:nvCxnSpPr>
          <p:cNvPr id="78" name="直線コネクタ 77"/>
          <p:cNvCxnSpPr/>
          <p:nvPr/>
        </p:nvCxnSpPr>
        <p:spPr>
          <a:xfrm flipV="1">
            <a:off x="39609" y="2906122"/>
            <a:ext cx="9055670" cy="17083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>
            <a:off x="3840432" y="3269673"/>
            <a:ext cx="2173912" cy="39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5127118" y="2993691"/>
            <a:ext cx="744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相談</a:t>
            </a:r>
            <a:endParaRPr kumimoji="1"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236480" y="6403820"/>
            <a:ext cx="16723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en-US" altLang="ja-JP" sz="12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sz="1200" b="1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月末まで延長</a:t>
            </a:r>
            <a:endParaRPr lang="en-US" altLang="ja-JP" sz="1200" b="1" dirty="0" smtClean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6" name="角丸四角形 4"/>
          <p:cNvSpPr txBox="1"/>
          <p:nvPr/>
        </p:nvSpPr>
        <p:spPr>
          <a:xfrm>
            <a:off x="6060327" y="3021359"/>
            <a:ext cx="2557171" cy="510355"/>
          </a:xfrm>
          <a:prstGeom prst="rect">
            <a:avLst/>
          </a:prstGeom>
          <a:solidFill>
            <a:srgbClr val="FFC000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42717" tIns="36000" rIns="142717" bIns="0" numCol="1" spcCol="1270" anchor="ctr" anchorCtr="0">
            <a:noAutofit/>
          </a:bodyPr>
          <a:lstStyle/>
          <a:p>
            <a:pPr lvl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400" kern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健康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相談コールセンター</a:t>
            </a:r>
            <a:endParaRPr kumimoji="1" lang="en-US" altLang="ja-JP" sz="1400" kern="12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932039" y="2543698"/>
            <a:ext cx="4209320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夜間は、</a:t>
            </a:r>
            <a:r>
              <a:rPr lang="ja-JP" altLang="en-US" sz="1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</a:t>
            </a:r>
            <a:r>
              <a:rPr lang="ja-JP" altLang="en-US" sz="10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健康相談コールセンター（下記）」までお問い合わせください。</a:t>
            </a:r>
            <a:endParaRPr lang="en-US" altLang="ja-JP" sz="10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25441" y="6008285"/>
            <a:ext cx="438998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急激な発熱や疾患等が発生し、医師等の判断が必要な場合</a:t>
            </a:r>
            <a:endParaRPr kumimoji="1" lang="en-US" altLang="ja-JP" sz="120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・平日（日中）：かかりつけ医又は診療・検査医療機関等</a:t>
            </a:r>
            <a:endParaRPr lang="en-US" altLang="ja-JP" sz="120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2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・休日</a:t>
            </a:r>
            <a:r>
              <a:rPr lang="ja-JP" altLang="en-US" sz="12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・夜間：</a:t>
            </a:r>
            <a:r>
              <a:rPr lang="ja-JP" altLang="en-US" sz="12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健康相談コールセンター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電話等診療）</a:t>
            </a:r>
            <a:endParaRPr kumimoji="1" lang="ja-JP" altLang="en-US" sz="12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38606" y="5343941"/>
            <a:ext cx="420660" cy="40237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49059" y="4974283"/>
            <a:ext cx="403244" cy="385712"/>
          </a:xfrm>
          <a:prstGeom prst="rect">
            <a:avLst/>
          </a:prstGeom>
        </p:spPr>
      </p:pic>
      <p:sp>
        <p:nvSpPr>
          <p:cNvPr id="75" name="テキスト ボックス 74"/>
          <p:cNvSpPr txBox="1"/>
          <p:nvPr/>
        </p:nvSpPr>
        <p:spPr>
          <a:xfrm>
            <a:off x="5949488" y="3509856"/>
            <a:ext cx="2810412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ご連絡先：</a:t>
            </a:r>
            <a:r>
              <a:rPr lang="en-US" altLang="ja-JP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0570-087-550</a:t>
            </a:r>
            <a:endParaRPr kumimoji="1" lang="ja-JP" altLang="en-US" sz="16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239487" y="3977964"/>
            <a:ext cx="1570754" cy="19549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502194" y="5180354"/>
            <a:ext cx="1214345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ご自身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</a:t>
            </a:r>
            <a:endParaRPr lang="en-US" altLang="ja-JP" sz="1400" b="1" dirty="0" smtClean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WEB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で登録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ください。</a:t>
            </a:r>
            <a:endParaRPr kumimoji="1" lang="en-US" altLang="ja-JP" sz="1400" b="1" dirty="0" smtClean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79470" y="4311565"/>
            <a:ext cx="849908" cy="849908"/>
          </a:xfrm>
          <a:prstGeom prst="rect">
            <a:avLst/>
          </a:prstGeom>
        </p:spPr>
      </p:pic>
      <p:cxnSp>
        <p:nvCxnSpPr>
          <p:cNvPr id="82" name="直線矢印コネクタ 81"/>
          <p:cNvCxnSpPr/>
          <p:nvPr/>
        </p:nvCxnSpPr>
        <p:spPr>
          <a:xfrm flipH="1">
            <a:off x="4981631" y="3250747"/>
            <a:ext cx="720" cy="4197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図 7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027692" y="3046062"/>
            <a:ext cx="390949" cy="488030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29" y="3037662"/>
            <a:ext cx="416977" cy="520883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4194828" y="4004292"/>
            <a:ext cx="1761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陽性者登録センター</a:t>
            </a:r>
            <a:endParaRPr kumimoji="1" lang="ja-JP" altLang="en-US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7" name="楕円 86"/>
          <p:cNvSpPr/>
          <p:nvPr/>
        </p:nvSpPr>
        <p:spPr>
          <a:xfrm>
            <a:off x="5757514" y="5012770"/>
            <a:ext cx="370552" cy="2999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楕円 79"/>
          <p:cNvSpPr/>
          <p:nvPr/>
        </p:nvSpPr>
        <p:spPr>
          <a:xfrm>
            <a:off x="5764212" y="5391497"/>
            <a:ext cx="370552" cy="2999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65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-4" y="-1119"/>
            <a:ext cx="9144003" cy="698071"/>
          </a:xfrm>
          <a:prstGeom prst="rect">
            <a:avLst/>
          </a:prstGeom>
          <a:solidFill>
            <a:schemeClr val="accent6"/>
          </a:solidFill>
        </p:spPr>
        <p:txBody>
          <a:bodyPr wrap="square" bIns="36000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自宅待機期間の考え方について</a:t>
            </a:r>
            <a:endParaRPr lang="en-US" altLang="ja-JP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～ 新型</a:t>
            </a:r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コロナウイルス</a:t>
            </a:r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感染症の</a:t>
            </a:r>
            <a:r>
              <a:rPr lang="ja-JP" altLang="en-US" sz="16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陽性</a:t>
            </a:r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になった方</a:t>
            </a:r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Calibri" panose="020F0502020204030204" pitchFamily="34" charset="0"/>
              </a:rPr>
              <a:t>へ ～</a:t>
            </a:r>
            <a:endParaRPr lang="ja-JP" altLang="en-US" sz="16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Calibri" panose="020F0502020204030204" pitchFamily="34" charset="0"/>
            </a:endParaRPr>
          </a:p>
        </p:txBody>
      </p:sp>
      <p:pic>
        <p:nvPicPr>
          <p:cNvPr id="82" name="図 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2" y="1254836"/>
            <a:ext cx="9047920" cy="1880633"/>
          </a:xfrm>
          <a:prstGeom prst="rect">
            <a:avLst/>
          </a:prstGeom>
        </p:spPr>
      </p:pic>
      <p:sp>
        <p:nvSpPr>
          <p:cNvPr id="106" name="正方形/長方形 105"/>
          <p:cNvSpPr/>
          <p:nvPr/>
        </p:nvSpPr>
        <p:spPr>
          <a:xfrm>
            <a:off x="358103" y="896833"/>
            <a:ext cx="4892627" cy="348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62" dirty="0">
                <a:solidFill>
                  <a:srgbClr val="FF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自宅待機期間の</a:t>
            </a:r>
            <a:r>
              <a:rPr lang="ja-JP" altLang="en-US" sz="1662" dirty="0" smtClean="0">
                <a:solidFill>
                  <a:srgbClr val="FF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考え方（令和４年９月７日から適用）</a:t>
            </a:r>
            <a:endParaRPr lang="ja-JP" altLang="en-US" sz="1662" dirty="0">
              <a:solidFill>
                <a:srgbClr val="FF00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>
            <a:off x="6678" y="849888"/>
            <a:ext cx="376474" cy="384938"/>
          </a:xfrm>
          <a:prstGeom prst="rect">
            <a:avLst/>
          </a:prstGeom>
        </p:spPr>
      </p:pic>
      <p:sp>
        <p:nvSpPr>
          <p:cNvPr id="114" name="正方形/長方形 113"/>
          <p:cNvSpPr/>
          <p:nvPr/>
        </p:nvSpPr>
        <p:spPr>
          <a:xfrm>
            <a:off x="207271" y="3507621"/>
            <a:ext cx="8795327" cy="808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✓原則、外出は自粛してください。</a:t>
            </a:r>
            <a:endParaRPr lang="en-US" altLang="ja-JP" sz="1385" b="1" spc="-55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✓症状軽快から</a:t>
            </a:r>
            <a:r>
              <a:rPr lang="en-US" altLang="ja-JP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時間経過後又は無症状の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場合には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、生活必需品の買い出しなど必要最低限の外出は可能です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1385" b="1" spc="-55" dirty="0" smtClean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ただし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自主的な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感染予防対策を徹底してください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1385" b="1" spc="-55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200630" y="3186230"/>
            <a:ext cx="1818126" cy="30194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none" bIns="0" anchor="ctr" anchorCtr="0">
            <a:spAutoFit/>
          </a:bodyPr>
          <a:lstStyle/>
          <a:p>
            <a:r>
              <a:rPr lang="ja-JP" altLang="en-US" sz="1662" dirty="0">
                <a:solidFill>
                  <a:srgbClr val="FF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療養中の過ごし方</a:t>
            </a:r>
          </a:p>
        </p:txBody>
      </p:sp>
      <p:sp>
        <p:nvSpPr>
          <p:cNvPr id="116" name="正方形/長方形 115"/>
          <p:cNvSpPr/>
          <p:nvPr/>
        </p:nvSpPr>
        <p:spPr>
          <a:xfrm>
            <a:off x="200630" y="4327123"/>
            <a:ext cx="1250663" cy="30194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none" bIns="0" anchor="ctr" anchorCtr="0">
            <a:spAutoFit/>
          </a:bodyPr>
          <a:lstStyle/>
          <a:p>
            <a:r>
              <a:rPr lang="ja-JP" altLang="en-US" sz="1662" dirty="0">
                <a:solidFill>
                  <a:srgbClr val="FF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救急</a:t>
            </a:r>
            <a:r>
              <a:rPr lang="ja-JP" altLang="en-US" sz="1662" dirty="0" smtClean="0">
                <a:solidFill>
                  <a:srgbClr val="FF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相談先</a:t>
            </a:r>
            <a:endParaRPr lang="ja-JP" altLang="en-US" sz="1662" dirty="0">
              <a:solidFill>
                <a:srgbClr val="FF00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204039" y="4649533"/>
            <a:ext cx="4217131" cy="808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救急車を呼んだほうが良いかどうか迷った場合　</a:t>
            </a:r>
            <a:endParaRPr lang="en-US" altLang="ja-JP" sz="1385" b="1" spc="-55" dirty="0" smtClean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 一般向け救急電話相談　：「＃</a:t>
            </a:r>
            <a:r>
              <a:rPr lang="en-US" altLang="ja-JP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7899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　</a:t>
            </a:r>
            <a:endParaRPr lang="en-US" altLang="ja-JP" sz="1385" b="1" spc="-55" dirty="0" smtClean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 子ども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さんの急な病気などへの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対応 ：「＃</a:t>
            </a:r>
            <a:r>
              <a:rPr lang="en-US" altLang="ja-JP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8000</a:t>
            </a:r>
            <a:r>
              <a:rPr lang="ja-JP" altLang="en-US" sz="1385" b="1" spc="-55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</a:t>
            </a:r>
            <a:endParaRPr lang="en-US" altLang="ja-JP" sz="1385" b="1" spc="-55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200630" y="5448662"/>
            <a:ext cx="2180246" cy="30194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txBody>
          <a:bodyPr wrap="none" bIns="0" anchor="ctr" anchorCtr="0">
            <a:spAutoFit/>
          </a:bodyPr>
          <a:lstStyle/>
          <a:p>
            <a:r>
              <a:rPr lang="ja-JP" altLang="en-US" sz="1662" dirty="0">
                <a:solidFill>
                  <a:srgbClr val="FF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療養解除後の注意点</a:t>
            </a:r>
          </a:p>
        </p:txBody>
      </p:sp>
      <p:sp>
        <p:nvSpPr>
          <p:cNvPr id="121" name="正方形/長方形 120"/>
          <p:cNvSpPr/>
          <p:nvPr/>
        </p:nvSpPr>
        <p:spPr>
          <a:xfrm>
            <a:off x="167853" y="5777023"/>
            <a:ext cx="8767846" cy="305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療養が解除になっても、症状がある方は</a:t>
            </a:r>
            <a:r>
              <a:rPr lang="en-US" altLang="ja-JP" sz="1385" b="1" spc="-55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sz="1385" b="1" spc="-55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日間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、症状がない場合は</a:t>
            </a:r>
            <a:r>
              <a:rPr lang="ja-JP" altLang="en-US" sz="1385" b="1" spc="-55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７日間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が経過するまでは、</a:t>
            </a:r>
            <a:r>
              <a:rPr lang="ja-JP" altLang="en-US" sz="1385" u="sng" spc="-5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感染リスクがあります</a:t>
            </a:r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1385" b="1" spc="-55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167853" y="6045086"/>
            <a:ext cx="3268914" cy="305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✓検温など自身による健康状態の確認</a:t>
            </a:r>
            <a:endParaRPr lang="en-US" altLang="ja-JP" sz="1385" b="1" spc="-55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167853" y="6310869"/>
            <a:ext cx="8951285" cy="305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✓高齢者等ハイリスク者との接触、ハイリスク施設への不急不要の訪問、感染リスクの高い場所の利用や会食等を避けること</a:t>
            </a:r>
            <a:endParaRPr lang="en-US" altLang="ja-JP" sz="1385" b="1" spc="-55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167853" y="6559476"/>
            <a:ext cx="8749170" cy="305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85" b="1" spc="-55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✓マスクを着用すること等、自主的な感染予防行動の徹底をお願いします。</a:t>
            </a:r>
            <a:endParaRPr lang="en-US" altLang="ja-JP" sz="1385" b="1" spc="-55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1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685</TotalTime>
  <Words>855</Words>
  <Application>Microsoft Office PowerPoint</Application>
  <PresentationFormat>画面に合わせる (4:3)</PresentationFormat>
  <Paragraphs>126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UD デジタル 教科書体 N-B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SG14950のC20-2184</dc:creator>
  <cp:lastModifiedBy>SG19100のC20-3465</cp:lastModifiedBy>
  <cp:revision>88</cp:revision>
  <cp:lastPrinted>2022-09-18T05:28:14Z</cp:lastPrinted>
  <dcterms:created xsi:type="dcterms:W3CDTF">2022-09-14T10:24:23Z</dcterms:created>
  <dcterms:modified xsi:type="dcterms:W3CDTF">2022-09-20T11:50:32Z</dcterms:modified>
</cp:coreProperties>
</file>