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3"/>
  </p:notesMasterIdLst>
  <p:sldIdLst>
    <p:sldId id="264" r:id="rId2"/>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40000"/>
    <a:srgbClr val="FFC000"/>
    <a:srgbClr val="3E0000"/>
    <a:srgbClr val="B00E17"/>
    <a:srgbClr val="905A36"/>
    <a:srgbClr val="905B37"/>
    <a:srgbClr val="B5AC3A"/>
    <a:srgbClr val="CC3300"/>
    <a:srgbClr val="4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1" d="100"/>
          <a:sy n="91" d="100"/>
        </p:scale>
        <p:origin x="1200" y="-2238"/>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72" tIns="45785" rIns="91572" bIns="4578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6" cy="498693"/>
          </a:xfrm>
          <a:prstGeom prst="rect">
            <a:avLst/>
          </a:prstGeom>
        </p:spPr>
        <p:txBody>
          <a:bodyPr vert="horz" lIns="91572" tIns="45785" rIns="91572" bIns="45785" rtlCol="0"/>
          <a:lstStyle>
            <a:lvl1pPr algn="r">
              <a:defRPr sz="1200"/>
            </a:lvl1pPr>
          </a:lstStyle>
          <a:p>
            <a:fld id="{70F99883-74AE-4A2C-81B7-5B86A08198C0}" type="datetimeFigureOut">
              <a:rPr kumimoji="1" lang="ja-JP" altLang="en-US" smtClean="0"/>
              <a:t>2023/6/2</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72" tIns="45785" rIns="91572" bIns="45785"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572" tIns="45785" rIns="91572" bIns="457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6" cy="498692"/>
          </a:xfrm>
          <a:prstGeom prst="rect">
            <a:avLst/>
          </a:prstGeom>
        </p:spPr>
        <p:txBody>
          <a:bodyPr vert="horz" lIns="91572" tIns="45785" rIns="91572" bIns="4578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6" cy="498692"/>
          </a:xfrm>
          <a:prstGeom prst="rect">
            <a:avLst/>
          </a:prstGeom>
        </p:spPr>
        <p:txBody>
          <a:bodyPr vert="horz" lIns="91572" tIns="45785" rIns="91572" bIns="45785"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正方形/長方形 21"/>
          <p:cNvSpPr/>
          <p:nvPr userDrawn="1"/>
        </p:nvSpPr>
        <p:spPr>
          <a:xfrm>
            <a:off x="0" y="0"/>
            <a:ext cx="7775575" cy="10907713"/>
          </a:xfrm>
          <a:prstGeom prst="rect">
            <a:avLst/>
          </a:prstGeom>
          <a:pattFill prst="narVert">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6/2/2023</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75" y="2894229"/>
            <a:ext cx="7495719" cy="5146657"/>
          </a:xfrm>
          <a:prstGeom prst="rect">
            <a:avLst/>
          </a:prstGeom>
        </p:spPr>
      </p:pic>
      <p:sp>
        <p:nvSpPr>
          <p:cNvPr id="12" name="正方形/長方形 11"/>
          <p:cNvSpPr/>
          <p:nvPr/>
        </p:nvSpPr>
        <p:spPr>
          <a:xfrm>
            <a:off x="1481520" y="239845"/>
            <a:ext cx="6387889" cy="584775"/>
          </a:xfrm>
          <a:prstGeom prst="rect">
            <a:avLst/>
          </a:prstGeom>
          <a:noFill/>
          <a:ln>
            <a:noFill/>
          </a:ln>
        </p:spPr>
        <p:txBody>
          <a:bodyPr wrap="square">
            <a:spAutoFit/>
          </a:bodyPr>
          <a:lstStyle/>
          <a:p>
            <a:endParaRPr lang="ja-JP" altLang="en-US" sz="3200" dirty="0">
              <a:ln w="22225">
                <a:noFill/>
                <a:prstDash val="solid"/>
              </a:ln>
              <a:effectLst>
                <a:glow rad="228600">
                  <a:schemeClr val="accent6">
                    <a:satMod val="175000"/>
                    <a:alpha val="40000"/>
                  </a:schemeClr>
                </a:glow>
              </a:effectLst>
            </a:endParaRPr>
          </a:p>
        </p:txBody>
      </p:sp>
      <p:sp>
        <p:nvSpPr>
          <p:cNvPr id="363" name="正方形/長方形 362"/>
          <p:cNvSpPr/>
          <p:nvPr/>
        </p:nvSpPr>
        <p:spPr>
          <a:xfrm>
            <a:off x="1293239" y="3994356"/>
            <a:ext cx="4040886" cy="41037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6" name="正方形/長方形 5"/>
          <p:cNvSpPr/>
          <p:nvPr/>
        </p:nvSpPr>
        <p:spPr>
          <a:xfrm>
            <a:off x="1322109" y="4011347"/>
            <a:ext cx="5173671" cy="369332"/>
          </a:xfrm>
          <a:prstGeom prst="rect">
            <a:avLst/>
          </a:prstGeom>
        </p:spPr>
        <p:txBody>
          <a:bodyPr wrap="square">
            <a:spAutoFit/>
          </a:bodyPr>
          <a:lstStyle/>
          <a:p>
            <a:r>
              <a:rPr lang="ja-JP" altLang="en-US" sz="1800" dirty="0">
                <a:solidFill>
                  <a:schemeClr val="bg1"/>
                </a:solidFill>
              </a:rPr>
              <a:t>香川労働局説明</a:t>
            </a:r>
          </a:p>
        </p:txBody>
      </p:sp>
      <p:grpSp>
        <p:nvGrpSpPr>
          <p:cNvPr id="14" name="図形グループ 13"/>
          <p:cNvGrpSpPr/>
          <p:nvPr/>
        </p:nvGrpSpPr>
        <p:grpSpPr>
          <a:xfrm>
            <a:off x="313982" y="255527"/>
            <a:ext cx="1024626" cy="1024625"/>
            <a:chOff x="534012" y="880412"/>
            <a:chExt cx="1399956" cy="1399954"/>
          </a:xfrm>
        </p:grpSpPr>
        <p:sp>
          <p:nvSpPr>
            <p:cNvPr id="2" name="円/楕円 1"/>
            <p:cNvSpPr/>
            <p:nvPr/>
          </p:nvSpPr>
          <p:spPr>
            <a:xfrm>
              <a:off x="534012" y="880412"/>
              <a:ext cx="1399956" cy="1399954"/>
            </a:xfrm>
            <a:prstGeom prst="ellipse">
              <a:avLst/>
            </a:prstGeom>
            <a:solidFill>
              <a:schemeClr val="accent6">
                <a:lumMod val="75000"/>
              </a:schemeClr>
            </a:solid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a:off x="622200" y="968600"/>
              <a:ext cx="1223580" cy="1223578"/>
            </a:xfrm>
            <a:prstGeom prst="ellipse">
              <a:avLst/>
            </a:prstGeom>
            <a:solidFill>
              <a:schemeClr val="accent6">
                <a:lumMod val="75000"/>
              </a:schemeClr>
            </a:solidFill>
            <a:ln w="12700" cmpd="sng">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4" name="正方形/長方形 3"/>
          <p:cNvSpPr/>
          <p:nvPr/>
        </p:nvSpPr>
        <p:spPr>
          <a:xfrm>
            <a:off x="126314" y="515038"/>
            <a:ext cx="1399963" cy="584775"/>
          </a:xfrm>
          <a:prstGeom prst="rect">
            <a:avLst/>
          </a:prstGeom>
        </p:spPr>
        <p:txBody>
          <a:bodyPr wrap="square">
            <a:spAutoFit/>
          </a:bodyPr>
          <a:lstStyle/>
          <a:p>
            <a:pPr algn="ctr"/>
            <a:r>
              <a:rPr lang="ja-JP" altLang="en-US" sz="1600" dirty="0">
                <a:solidFill>
                  <a:srgbClr val="FFFF00"/>
                </a:solidFill>
              </a:rPr>
              <a:t>参加費</a:t>
            </a:r>
            <a:endParaRPr lang="en-US" altLang="ja-JP" sz="2400" dirty="0">
              <a:solidFill>
                <a:srgbClr val="FFFF00"/>
              </a:solidFill>
            </a:endParaRPr>
          </a:p>
          <a:p>
            <a:pPr algn="ctr"/>
            <a:r>
              <a:rPr lang="ja-JP" altLang="en-US" sz="1600" dirty="0">
                <a:solidFill>
                  <a:srgbClr val="FFFF00"/>
                </a:solidFill>
              </a:rPr>
              <a:t>無料</a:t>
            </a:r>
          </a:p>
        </p:txBody>
      </p:sp>
      <p:sp>
        <p:nvSpPr>
          <p:cNvPr id="21" name="正方形/長方形 20"/>
          <p:cNvSpPr/>
          <p:nvPr/>
        </p:nvSpPr>
        <p:spPr>
          <a:xfrm>
            <a:off x="464246" y="862732"/>
            <a:ext cx="7495720" cy="369332"/>
          </a:xfrm>
          <a:prstGeom prst="rect">
            <a:avLst/>
          </a:prstGeom>
          <a:ln>
            <a:noFill/>
          </a:ln>
        </p:spPr>
        <p:txBody>
          <a:bodyPr wrap="square">
            <a:spAutoFit/>
          </a:bodyPr>
          <a:lstStyle/>
          <a:p>
            <a:pPr algn="ctr"/>
            <a:r>
              <a:rPr lang="ja-JP" altLang="en-US" sz="1800" dirty="0">
                <a:effectLst>
                  <a:glow rad="101600">
                    <a:schemeClr val="accent6">
                      <a:satMod val="175000"/>
                      <a:alpha val="40000"/>
                    </a:schemeClr>
                  </a:glow>
                </a:effectLst>
              </a:rPr>
              <a:t>昇降設備・保護帽、テールゲートリフター特別教育等</a:t>
            </a:r>
          </a:p>
        </p:txBody>
      </p:sp>
      <p:sp>
        <p:nvSpPr>
          <p:cNvPr id="54" name="テキスト ボックス 31"/>
          <p:cNvSpPr txBox="1"/>
          <p:nvPr/>
        </p:nvSpPr>
        <p:spPr>
          <a:xfrm>
            <a:off x="1261030" y="3117737"/>
            <a:ext cx="5345263" cy="738664"/>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400" dirty="0">
                <a:latin typeface="メイリオ" panose="020B0604030504040204" pitchFamily="50" charset="-128"/>
                <a:ea typeface="メイリオ" panose="020B0604030504040204" pitchFamily="50" charset="-128"/>
              </a:rPr>
              <a:t>　日時 ： 令和５年８月７日</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13</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16</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場所 ： 香川県トラック総合会館 ５階大会議室</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高松市福岡町</a:t>
            </a:r>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丁目２－３</a:t>
            </a:r>
            <a:endParaRPr lang="en-US" altLang="ja-JP" sz="1400" dirty="0">
              <a:latin typeface="メイリオ" panose="020B0604030504040204" pitchFamily="50" charset="-128"/>
              <a:ea typeface="メイリオ" panose="020B0604030504040204" pitchFamily="50" charset="-128"/>
            </a:endParaRPr>
          </a:p>
        </p:txBody>
      </p:sp>
      <p:sp>
        <p:nvSpPr>
          <p:cNvPr id="55" name="テキスト ボックス 29"/>
          <p:cNvSpPr txBox="1"/>
          <p:nvPr/>
        </p:nvSpPr>
        <p:spPr>
          <a:xfrm>
            <a:off x="1293239" y="4438289"/>
            <a:ext cx="4021711" cy="738664"/>
          </a:xfrm>
          <a:prstGeom prst="rect">
            <a:avLst/>
          </a:prstGeom>
          <a:noFill/>
          <a:ln>
            <a:solidFill>
              <a:schemeClr val="tx1"/>
            </a:solidFill>
          </a:ln>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400" dirty="0">
                <a:solidFill>
                  <a:srgbClr val="002060"/>
                </a:solidFill>
                <a:latin typeface="メイリオ" panose="020B0604030504040204" pitchFamily="50" charset="-128"/>
                <a:ea typeface="メイリオ" panose="020B0604030504040204" pitchFamily="50" charset="-128"/>
              </a:rPr>
              <a:t>１　改正改善基準告示の解説・</a:t>
            </a:r>
            <a:endParaRPr lang="en-US" altLang="ja-JP" sz="1400" dirty="0">
              <a:solidFill>
                <a:srgbClr val="002060"/>
              </a:solidFill>
              <a:latin typeface="メイリオ" panose="020B0604030504040204" pitchFamily="50" charset="-128"/>
              <a:ea typeface="メイリオ" panose="020B0604030504040204" pitchFamily="50" charset="-128"/>
            </a:endParaRPr>
          </a:p>
          <a:p>
            <a:r>
              <a:rPr lang="ja-JP" altLang="en-US" sz="1400" dirty="0">
                <a:solidFill>
                  <a:srgbClr val="002060"/>
                </a:solidFill>
                <a:latin typeface="メイリオ" panose="020B0604030504040204" pitchFamily="50" charset="-128"/>
                <a:ea typeface="メイリオ" panose="020B0604030504040204" pitchFamily="50" charset="-128"/>
              </a:rPr>
              <a:t>　　　改正労働安全衛生規則等の概要について</a:t>
            </a:r>
            <a:endParaRPr lang="en-US" altLang="ja-JP" sz="1400" dirty="0">
              <a:solidFill>
                <a:srgbClr val="002060"/>
              </a:solidFill>
              <a:latin typeface="メイリオ" panose="020B0604030504040204" pitchFamily="50" charset="-128"/>
              <a:ea typeface="メイリオ" panose="020B0604030504040204" pitchFamily="50" charset="-128"/>
            </a:endParaRPr>
          </a:p>
          <a:p>
            <a:r>
              <a:rPr lang="ja-JP" altLang="en-US" sz="1400" dirty="0">
                <a:solidFill>
                  <a:srgbClr val="002060"/>
                </a:solidFill>
                <a:latin typeface="メイリオ" panose="020B0604030504040204" pitchFamily="50" charset="-128"/>
                <a:ea typeface="メイリオ" panose="020B0604030504040204" pitchFamily="50" charset="-128"/>
              </a:rPr>
              <a:t>　　講師：香川</a:t>
            </a:r>
            <a:r>
              <a:rPr lang="ja-JP" altLang="en-US" sz="1400">
                <a:solidFill>
                  <a:srgbClr val="002060"/>
                </a:solidFill>
                <a:latin typeface="メイリオ" panose="020B0604030504040204" pitchFamily="50" charset="-128"/>
                <a:ea typeface="メイリオ" panose="020B0604030504040204" pitchFamily="50" charset="-128"/>
              </a:rPr>
              <a:t>労働局  担当官</a:t>
            </a:r>
            <a:endParaRPr lang="ja-JP" altLang="en-US" sz="1050" b="1" dirty="0">
              <a:solidFill>
                <a:srgbClr val="002060"/>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1322109" y="5366885"/>
            <a:ext cx="4040886" cy="41037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11" name="テキスト ボックス 29">
            <a:extLst>
              <a:ext uri="{FF2B5EF4-FFF2-40B4-BE49-F238E27FC236}">
                <a16:creationId xmlns:a16="http://schemas.microsoft.com/office/drawing/2014/main" id="{A5EA880A-8CF4-EE11-597A-06173E239E75}"/>
              </a:ext>
            </a:extLst>
          </p:cNvPr>
          <p:cNvSpPr txBox="1"/>
          <p:nvPr/>
        </p:nvSpPr>
        <p:spPr>
          <a:xfrm>
            <a:off x="1322109" y="5807179"/>
            <a:ext cx="4021711" cy="523220"/>
          </a:xfrm>
          <a:prstGeom prst="rect">
            <a:avLst/>
          </a:prstGeom>
          <a:noFill/>
          <a:ln>
            <a:solidFill>
              <a:schemeClr val="tx1"/>
            </a:solidFill>
          </a:ln>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en-US" altLang="ja-JP" sz="1400" dirty="0">
                <a:solidFill>
                  <a:srgbClr val="002060"/>
                </a:solidFill>
                <a:latin typeface="メイリオ" panose="020B0604030504040204" pitchFamily="50" charset="-128"/>
                <a:ea typeface="メイリオ" panose="020B0604030504040204" pitchFamily="50" charset="-128"/>
              </a:rPr>
              <a:t>2</a:t>
            </a:r>
            <a:r>
              <a:rPr lang="ja-JP" altLang="en-US" sz="1400" dirty="0">
                <a:solidFill>
                  <a:srgbClr val="002060"/>
                </a:solidFill>
                <a:latin typeface="メイリオ" panose="020B0604030504040204" pitchFamily="50" charset="-128"/>
                <a:ea typeface="メイリオ" panose="020B0604030504040204" pitchFamily="50" charset="-128"/>
              </a:rPr>
              <a:t>　改正労働安全衛生規則等の詳細について</a:t>
            </a:r>
            <a:endParaRPr lang="en-US" altLang="ja-JP" sz="1400" dirty="0">
              <a:solidFill>
                <a:srgbClr val="002060"/>
              </a:solidFill>
              <a:latin typeface="メイリオ" panose="020B0604030504040204" pitchFamily="50" charset="-128"/>
              <a:ea typeface="メイリオ" panose="020B0604030504040204" pitchFamily="50" charset="-128"/>
            </a:endParaRPr>
          </a:p>
          <a:p>
            <a:r>
              <a:rPr lang="ja-JP" altLang="en-US" sz="1400" dirty="0">
                <a:solidFill>
                  <a:srgbClr val="002060"/>
                </a:solidFill>
                <a:latin typeface="メイリオ" panose="020B0604030504040204" pitchFamily="50" charset="-128"/>
                <a:ea typeface="メイリオ" panose="020B0604030504040204" pitchFamily="50" charset="-128"/>
              </a:rPr>
              <a:t>　　講師：陸災防  安全管理士　</a:t>
            </a:r>
            <a:endParaRPr lang="ja-JP" altLang="en-US" sz="1050" b="1" dirty="0">
              <a:solidFill>
                <a:srgbClr val="002060"/>
              </a:solidFill>
              <a:latin typeface="メイリオ" panose="020B0604030504040204" pitchFamily="50" charset="-128"/>
              <a:ea typeface="メイリオ" panose="020B0604030504040204" pitchFamily="50" charset="-128"/>
            </a:endParaRPr>
          </a:p>
        </p:txBody>
      </p:sp>
      <p:graphicFrame>
        <p:nvGraphicFramePr>
          <p:cNvPr id="15" name="表 14">
            <a:extLst>
              <a:ext uri="{FF2B5EF4-FFF2-40B4-BE49-F238E27FC236}">
                <a16:creationId xmlns:a16="http://schemas.microsoft.com/office/drawing/2014/main" id="{A4AD97CC-935D-F16C-AE9F-DA3FC89FB7C2}"/>
              </a:ext>
            </a:extLst>
          </p:cNvPr>
          <p:cNvGraphicFramePr>
            <a:graphicFrameLocks noGrp="1"/>
          </p:cNvGraphicFramePr>
          <p:nvPr>
            <p:extLst>
              <p:ext uri="{D42A27DB-BD31-4B8C-83A1-F6EECF244321}">
                <p14:modId xmlns:p14="http://schemas.microsoft.com/office/powerpoint/2010/main" val="3187839993"/>
              </p:ext>
            </p:extLst>
          </p:nvPr>
        </p:nvGraphicFramePr>
        <p:xfrm>
          <a:off x="313337" y="8684929"/>
          <a:ext cx="7072008" cy="2017471"/>
        </p:xfrm>
        <a:graphic>
          <a:graphicData uri="http://schemas.openxmlformats.org/drawingml/2006/table">
            <a:tbl>
              <a:tblPr>
                <a:tableStyleId>{5C22544A-7EE6-4342-B048-85BDC9FD1C3A}</a:tableStyleId>
              </a:tblPr>
              <a:tblGrid>
                <a:gridCol w="1480463">
                  <a:extLst>
                    <a:ext uri="{9D8B030D-6E8A-4147-A177-3AD203B41FA5}">
                      <a16:colId xmlns:a16="http://schemas.microsoft.com/office/drawing/2014/main" val="361228720"/>
                    </a:ext>
                  </a:extLst>
                </a:gridCol>
                <a:gridCol w="2815198">
                  <a:extLst>
                    <a:ext uri="{9D8B030D-6E8A-4147-A177-3AD203B41FA5}">
                      <a16:colId xmlns:a16="http://schemas.microsoft.com/office/drawing/2014/main" val="28882081"/>
                    </a:ext>
                  </a:extLst>
                </a:gridCol>
                <a:gridCol w="2776347">
                  <a:extLst>
                    <a:ext uri="{9D8B030D-6E8A-4147-A177-3AD203B41FA5}">
                      <a16:colId xmlns:a16="http://schemas.microsoft.com/office/drawing/2014/main" val="4168891477"/>
                    </a:ext>
                  </a:extLst>
                </a:gridCol>
              </a:tblGrid>
              <a:tr h="179082">
                <a:tc rowSpan="2">
                  <a:txBody>
                    <a:bodyPr/>
                    <a:lstStyle/>
                    <a:p>
                      <a:pPr algn="ctr">
                        <a:tabLst>
                          <a:tab pos="3060065" algn="ctr"/>
                        </a:tabLst>
                      </a:pPr>
                      <a:r>
                        <a:rPr lang="ja-JP" altLang="en-US" sz="900" kern="0" spc="150" dirty="0">
                          <a:effectLst/>
                        </a:rPr>
                        <a:t>ふりがな</a:t>
                      </a:r>
                      <a:endParaRPr lang="en-US" altLang="ja-JP" sz="900" kern="0" spc="150" dirty="0">
                        <a:effectLst/>
                      </a:endParaRPr>
                    </a:p>
                    <a:p>
                      <a:pPr algn="ctr">
                        <a:lnSpc>
                          <a:spcPts val="2300"/>
                        </a:lnSpc>
                        <a:tabLst>
                          <a:tab pos="3060065" algn="ctr"/>
                        </a:tabLst>
                      </a:pPr>
                      <a:r>
                        <a:rPr lang="ja-JP" sz="1200" kern="0" spc="150" dirty="0">
                          <a:effectLst/>
                        </a:rPr>
                        <a:t>参加者</a:t>
                      </a:r>
                      <a:r>
                        <a:rPr lang="ja-JP" altLang="en-US" sz="1200" kern="0" spc="150" dirty="0">
                          <a:effectLst/>
                        </a:rPr>
                        <a:t>氏名</a:t>
                      </a:r>
                      <a:endParaRPr lang="en-US" altLang="ja-JP" sz="1200" kern="0" spc="150" dirty="0">
                        <a:effectLst/>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tabLst>
                          <a:tab pos="3060065" algn="ctr"/>
                        </a:tabLst>
                      </a:pP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lgDash"/>
                      <a:round/>
                      <a:headEnd type="none" w="med" len="med"/>
                      <a:tailEnd type="none" w="med" len="med"/>
                    </a:lnB>
                    <a:noFill/>
                  </a:tcPr>
                </a:tc>
                <a:tc>
                  <a:txBody>
                    <a:bodyPr/>
                    <a:lstStyle/>
                    <a:p>
                      <a:pPr algn="just">
                        <a:tabLst>
                          <a:tab pos="3060065" algn="ctr"/>
                        </a:tabLst>
                      </a:pP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lgDash"/>
                      <a:round/>
                      <a:headEnd type="none" w="med" len="med"/>
                      <a:tailEnd type="none" w="med" len="med"/>
                    </a:lnB>
                    <a:noFill/>
                  </a:tcPr>
                </a:tc>
                <a:extLst>
                  <a:ext uri="{0D108BD9-81ED-4DB2-BD59-A6C34878D82A}">
                    <a16:rowId xmlns:a16="http://schemas.microsoft.com/office/drawing/2014/main" val="869314700"/>
                  </a:ext>
                </a:extLst>
              </a:tr>
              <a:tr h="372339">
                <a:tc vMerge="1">
                  <a:txBody>
                    <a:bodyPr/>
                    <a:lstStyle/>
                    <a:p>
                      <a:endParaRPr kumimoji="1" lang="ja-JP" altLang="en-US"/>
                    </a:p>
                  </a:txBody>
                  <a:tcPr/>
                </a:tc>
                <a:tc>
                  <a:txBody>
                    <a:bodyPr/>
                    <a:lstStyle/>
                    <a:p>
                      <a:pPr algn="just">
                        <a:tabLst>
                          <a:tab pos="3060065" algn="ctr"/>
                        </a:tabLst>
                      </a:pPr>
                      <a:r>
                        <a:rPr lang="en-US" sz="1200" kern="100" dirty="0">
                          <a:effectLst/>
                        </a:rPr>
                        <a:t> </a:t>
                      </a:r>
                      <a:r>
                        <a:rPr lang="ja-JP" altLang="en-US" sz="1200" kern="100" dirty="0">
                          <a:effectLst/>
                        </a:rPr>
                        <a:t>➀</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tabLst>
                          <a:tab pos="3060065" algn="ctr"/>
                        </a:tabLst>
                      </a:pPr>
                      <a:r>
                        <a:rPr lang="en-US" sz="1200" kern="100" dirty="0">
                          <a:effectLst/>
                        </a:rPr>
                        <a:t> </a:t>
                      </a:r>
                      <a:r>
                        <a:rPr lang="ja-JP" altLang="en-US" sz="1200" kern="100" dirty="0">
                          <a:effectLst/>
                        </a:rPr>
                        <a:t>②</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692757"/>
                  </a:ext>
                </a:extLst>
              </a:tr>
              <a:tr h="497120">
                <a:tc>
                  <a:txBody>
                    <a:bodyPr/>
                    <a:lstStyle/>
                    <a:p>
                      <a:pPr algn="ctr">
                        <a:tabLst>
                          <a:tab pos="3060065" algn="ctr"/>
                        </a:tabLst>
                      </a:pPr>
                      <a:r>
                        <a:rPr lang="ja-JP" sz="1200" kern="0" spc="400" dirty="0">
                          <a:effectLst/>
                        </a:rPr>
                        <a:t>事業場名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tabLst>
                          <a:tab pos="3060065" algn="ctr"/>
                        </a:tabLst>
                      </a:pPr>
                      <a:r>
                        <a:rPr lang="en-US" sz="1200" kern="100" dirty="0">
                          <a:effectLst/>
                        </a:rPr>
                        <a:t> </a:t>
                      </a:r>
                      <a:endParaRPr lang="ja-JP" sz="1000" kern="100" dirty="0">
                        <a:effectLst/>
                      </a:endParaRPr>
                    </a:p>
                    <a:p>
                      <a:pPr algn="just">
                        <a:tabLst>
                          <a:tab pos="3060065" algn="ctr"/>
                        </a:tabLst>
                      </a:pPr>
                      <a:r>
                        <a:rPr lang="ja-JP" sz="12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372930754"/>
                  </a:ext>
                </a:extLst>
              </a:tr>
              <a:tr h="548356">
                <a:tc>
                  <a:txBody>
                    <a:bodyPr/>
                    <a:lstStyle/>
                    <a:p>
                      <a:pPr algn="ctr">
                        <a:tabLst>
                          <a:tab pos="3060065" algn="ctr"/>
                        </a:tabLst>
                      </a:pPr>
                      <a:r>
                        <a:rPr lang="ja-JP" sz="1200" kern="0" spc="1035" dirty="0">
                          <a:effectLst/>
                        </a:rPr>
                        <a:t>所在地</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tabLst>
                          <a:tab pos="3060065" algn="ctr"/>
                        </a:tabLst>
                      </a:pPr>
                      <a:r>
                        <a:rPr lang="ja-JP" sz="1200" kern="100" dirty="0">
                          <a:effectLst/>
                        </a:rPr>
                        <a:t>〒　　　</a:t>
                      </a:r>
                      <a:r>
                        <a:rPr lang="ja-JP" altLang="en-US" sz="1200" kern="100" dirty="0">
                          <a:effectLst/>
                        </a:rPr>
                        <a:t>　</a:t>
                      </a:r>
                      <a:r>
                        <a:rPr lang="ja-JP" sz="12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86498612"/>
                  </a:ext>
                </a:extLst>
              </a:tr>
              <a:tr h="420574">
                <a:tc>
                  <a:txBody>
                    <a:bodyPr/>
                    <a:lstStyle/>
                    <a:p>
                      <a:pPr algn="ctr">
                        <a:tabLst>
                          <a:tab pos="3060065" algn="ctr"/>
                        </a:tabLst>
                      </a:pPr>
                      <a:r>
                        <a:rPr lang="ja-JP" sz="1200" kern="0" dirty="0">
                          <a:effectLst/>
                        </a:rPr>
                        <a:t>電話・担当者氏名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tabLst>
                          <a:tab pos="3060065" algn="ctr"/>
                        </a:tabLst>
                      </a:pPr>
                      <a:r>
                        <a:rPr lang="en-US" sz="1200" kern="100" dirty="0">
                          <a:effectLst/>
                        </a:rPr>
                        <a:t>TEL</a:t>
                      </a:r>
                      <a:r>
                        <a:rPr lang="ja-JP" sz="1200" kern="100" dirty="0">
                          <a:effectLst/>
                        </a:rPr>
                        <a:t>（　　　　）　　　</a:t>
                      </a:r>
                      <a:r>
                        <a:rPr lang="ja-JP" altLang="en-US" sz="1200" kern="100" dirty="0">
                          <a:effectLst/>
                        </a:rPr>
                        <a:t>　　</a:t>
                      </a:r>
                      <a:r>
                        <a:rPr lang="ja-JP" sz="1200" kern="100" dirty="0">
                          <a:effectLst/>
                        </a:rPr>
                        <a:t>　－　　　　　</a:t>
                      </a:r>
                      <a:r>
                        <a:rPr lang="ja-JP" altLang="en-US" sz="1200" kern="100" dirty="0">
                          <a:effectLst/>
                        </a:rPr>
                        <a:t>　　　　　　　　</a:t>
                      </a:r>
                      <a:r>
                        <a:rPr lang="ja-JP" sz="1200" kern="100" dirty="0">
                          <a:effectLst/>
                        </a:rPr>
                        <a:t>ご担当者</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645978817"/>
                  </a:ext>
                </a:extLst>
              </a:tr>
            </a:tbl>
          </a:graphicData>
        </a:graphic>
      </p:graphicFrame>
      <p:sp>
        <p:nvSpPr>
          <p:cNvPr id="17" name="テキスト ボックス 16">
            <a:extLst>
              <a:ext uri="{FF2B5EF4-FFF2-40B4-BE49-F238E27FC236}">
                <a16:creationId xmlns:a16="http://schemas.microsoft.com/office/drawing/2014/main" id="{41EA3D19-A8C6-CC02-9A62-FF1DCE7AAF2B}"/>
              </a:ext>
            </a:extLst>
          </p:cNvPr>
          <p:cNvSpPr txBox="1"/>
          <p:nvPr/>
        </p:nvSpPr>
        <p:spPr>
          <a:xfrm>
            <a:off x="3196299" y="8370966"/>
            <a:ext cx="4111196" cy="307777"/>
          </a:xfrm>
          <a:prstGeom prst="rect">
            <a:avLst/>
          </a:prstGeom>
          <a:noFill/>
        </p:spPr>
        <p:txBody>
          <a:bodyPr wrap="square" rtlCol="0">
            <a:spAutoFit/>
          </a:bodyPr>
          <a:lstStyle/>
          <a:p>
            <a:r>
              <a:rPr kumimoji="1" lang="ja-JP" altLang="en-US" sz="1400" dirty="0"/>
              <a:t>参 加 申 込 書　　　　　　送信先  </a:t>
            </a:r>
            <a:r>
              <a:rPr kumimoji="1" lang="en-US" altLang="ja-JP" sz="1400" dirty="0"/>
              <a:t>FAX</a:t>
            </a:r>
            <a:r>
              <a:rPr lang="ja-JP" altLang="en-US" sz="1400" dirty="0"/>
              <a:t>（</a:t>
            </a:r>
            <a:r>
              <a:rPr lang="en-US" altLang="ja-JP" sz="1400" dirty="0"/>
              <a:t>087</a:t>
            </a:r>
            <a:r>
              <a:rPr lang="ja-JP" altLang="en-US" sz="1400" dirty="0"/>
              <a:t>）</a:t>
            </a:r>
            <a:r>
              <a:rPr lang="en-US" altLang="ja-JP" sz="1400" dirty="0"/>
              <a:t>821</a:t>
            </a:r>
            <a:r>
              <a:rPr lang="ja-JP" altLang="en-US" sz="1400" dirty="0"/>
              <a:t>－</a:t>
            </a:r>
            <a:r>
              <a:rPr lang="en-US" altLang="ja-JP" sz="1400" dirty="0"/>
              <a:t>4974</a:t>
            </a:r>
            <a:r>
              <a:rPr kumimoji="1" lang="ja-JP" altLang="en-US" sz="1400" dirty="0"/>
              <a:t> </a:t>
            </a:r>
          </a:p>
        </p:txBody>
      </p:sp>
      <p:sp>
        <p:nvSpPr>
          <p:cNvPr id="18" name="テキスト ボックス 17">
            <a:extLst>
              <a:ext uri="{FF2B5EF4-FFF2-40B4-BE49-F238E27FC236}">
                <a16:creationId xmlns:a16="http://schemas.microsoft.com/office/drawing/2014/main" id="{1191A21D-01B2-6893-A0A6-1A346B2A9BB3}"/>
              </a:ext>
            </a:extLst>
          </p:cNvPr>
          <p:cNvSpPr txBox="1"/>
          <p:nvPr/>
        </p:nvSpPr>
        <p:spPr>
          <a:xfrm>
            <a:off x="1883743" y="7603670"/>
            <a:ext cx="3700052" cy="276999"/>
          </a:xfrm>
          <a:prstGeom prst="rect">
            <a:avLst/>
          </a:prstGeom>
          <a:noFill/>
        </p:spPr>
        <p:txBody>
          <a:bodyPr wrap="none" rtlCol="0">
            <a:spAutoFit/>
          </a:bodyPr>
          <a:lstStyle/>
          <a:p>
            <a:r>
              <a:rPr kumimoji="1" lang="ja-JP" altLang="en-US" sz="1200" dirty="0"/>
              <a:t>お問合せ先：陸災防香川県支部　</a:t>
            </a:r>
            <a:r>
              <a:rPr kumimoji="1" lang="en-US" altLang="ja-JP" sz="1200" dirty="0"/>
              <a:t>TEL </a:t>
            </a:r>
            <a:r>
              <a:rPr kumimoji="1" lang="ja-JP" altLang="en-US" sz="1200" dirty="0"/>
              <a:t>（</a:t>
            </a:r>
            <a:r>
              <a:rPr kumimoji="1" lang="en-US" altLang="ja-JP" sz="1200" dirty="0"/>
              <a:t>087</a:t>
            </a:r>
            <a:r>
              <a:rPr kumimoji="1" lang="ja-JP" altLang="en-US" sz="1200" dirty="0"/>
              <a:t>）</a:t>
            </a:r>
            <a:r>
              <a:rPr kumimoji="1" lang="en-US" altLang="ja-JP" sz="1200" dirty="0"/>
              <a:t>851</a:t>
            </a:r>
            <a:r>
              <a:rPr kumimoji="1" lang="ja-JP" altLang="en-US" sz="1200" dirty="0"/>
              <a:t>－</a:t>
            </a:r>
            <a:r>
              <a:rPr kumimoji="1" lang="en-US" altLang="ja-JP" sz="1200" dirty="0"/>
              <a:t>6251</a:t>
            </a:r>
            <a:endParaRPr kumimoji="1" lang="ja-JP" altLang="en-US" sz="1200" dirty="0"/>
          </a:p>
        </p:txBody>
      </p:sp>
      <p:sp>
        <p:nvSpPr>
          <p:cNvPr id="16" name="テキスト ボックス 15">
            <a:extLst>
              <a:ext uri="{FF2B5EF4-FFF2-40B4-BE49-F238E27FC236}">
                <a16:creationId xmlns:a16="http://schemas.microsoft.com/office/drawing/2014/main" id="{EBEF8E32-266B-3AA6-3C32-E15ECD98F8AD}"/>
              </a:ext>
            </a:extLst>
          </p:cNvPr>
          <p:cNvSpPr txBox="1"/>
          <p:nvPr/>
        </p:nvSpPr>
        <p:spPr>
          <a:xfrm>
            <a:off x="192876" y="1544622"/>
            <a:ext cx="7495718" cy="1313693"/>
          </a:xfrm>
          <a:prstGeom prst="rect">
            <a:avLst/>
          </a:prstGeom>
          <a:noFill/>
        </p:spPr>
        <p:txBody>
          <a:bodyPr wrap="square">
            <a:spAutoFit/>
          </a:bodyPr>
          <a:lstStyle/>
          <a:p>
            <a:pPr>
              <a:lnSpc>
                <a:spcPts val="1600"/>
              </a:lnSpc>
            </a:pPr>
            <a:r>
              <a:rPr lang="ja-JP" altLang="en-US" sz="1150" b="1" dirty="0">
                <a:latin typeface="游ゴシック" panose="020B0400000000000000" pitchFamily="50" charset="-128"/>
                <a:ea typeface="游ゴシック" panose="020B0400000000000000" pitchFamily="50" charset="-128"/>
              </a:rPr>
              <a:t>令和5年3月28日に改正労働安全衛生規則が公布され、</a:t>
            </a:r>
            <a:r>
              <a:rPr lang="ja-JP" altLang="en-US" sz="1150" b="1" dirty="0">
                <a:solidFill>
                  <a:srgbClr val="FF0000"/>
                </a:solidFill>
                <a:latin typeface="游ゴシック" panose="020B0400000000000000" pitchFamily="50" charset="-128"/>
                <a:ea typeface="游ゴシック" panose="020B0400000000000000" pitchFamily="50" charset="-128"/>
              </a:rPr>
              <a:t>本年10月1日から</a:t>
            </a:r>
            <a:r>
              <a:rPr lang="en-US" altLang="ja-JP" sz="1150" b="1" dirty="0">
                <a:latin typeface="游ゴシック" panose="020B0400000000000000" pitchFamily="50" charset="-128"/>
                <a:ea typeface="游ゴシック" panose="020B0400000000000000" pitchFamily="50" charset="-128"/>
              </a:rPr>
              <a:t>(</a:t>
            </a:r>
            <a:r>
              <a:rPr lang="ja-JP" altLang="en-US" sz="1150" b="1" dirty="0">
                <a:latin typeface="游ゴシック" panose="020B0400000000000000" pitchFamily="50" charset="-128"/>
                <a:ea typeface="游ゴシック" panose="020B0400000000000000" pitchFamily="50" charset="-128"/>
              </a:rPr>
              <a:t>②は令和6年2月1日から</a:t>
            </a:r>
            <a:r>
              <a:rPr lang="en-US" altLang="ja-JP" sz="1150" b="1" dirty="0">
                <a:latin typeface="游ゴシック" panose="020B0400000000000000" pitchFamily="50" charset="-128"/>
                <a:ea typeface="游ゴシック" panose="020B0400000000000000" pitchFamily="50" charset="-128"/>
              </a:rPr>
              <a:t>)</a:t>
            </a:r>
            <a:r>
              <a:rPr lang="ja-JP" altLang="en-US" sz="1150" b="1" dirty="0">
                <a:latin typeface="游ゴシック" panose="020B0400000000000000" pitchFamily="50" charset="-128"/>
                <a:ea typeface="游ゴシック" panose="020B0400000000000000" pitchFamily="50" charset="-128"/>
              </a:rPr>
              <a:t>適用されます。</a:t>
            </a:r>
          </a:p>
          <a:p>
            <a:pPr>
              <a:lnSpc>
                <a:spcPts val="1600"/>
              </a:lnSpc>
            </a:pPr>
            <a:r>
              <a:rPr lang="en-US" altLang="ja-JP" sz="1150" b="1" dirty="0">
                <a:latin typeface="游ゴシック" panose="020B0400000000000000" pitchFamily="50" charset="-128"/>
                <a:ea typeface="游ゴシック" panose="020B0400000000000000" pitchFamily="50" charset="-128"/>
              </a:rPr>
              <a:t>【</a:t>
            </a:r>
            <a:r>
              <a:rPr lang="ja-JP" altLang="en-US" sz="1150" b="1" dirty="0">
                <a:latin typeface="游ゴシック" panose="020B0400000000000000" pitchFamily="50" charset="-128"/>
                <a:ea typeface="游ゴシック" panose="020B0400000000000000" pitchFamily="50" charset="-128"/>
              </a:rPr>
              <a:t>主な改正点</a:t>
            </a:r>
            <a:r>
              <a:rPr lang="en-US" altLang="ja-JP" sz="1150" b="1" dirty="0">
                <a:latin typeface="游ゴシック" panose="020B0400000000000000" pitchFamily="50" charset="-128"/>
                <a:ea typeface="游ゴシック" panose="020B0400000000000000" pitchFamily="50" charset="-128"/>
              </a:rPr>
              <a:t>】</a:t>
            </a:r>
            <a:endParaRPr lang="ja-JP" altLang="en-US" sz="1150" b="1" dirty="0">
              <a:latin typeface="游ゴシック" panose="020B0400000000000000" pitchFamily="50" charset="-128"/>
              <a:ea typeface="游ゴシック" panose="020B0400000000000000" pitchFamily="50" charset="-128"/>
            </a:endParaRPr>
          </a:p>
          <a:p>
            <a:pPr>
              <a:lnSpc>
                <a:spcPts val="1600"/>
              </a:lnSpc>
            </a:pPr>
            <a:r>
              <a:rPr lang="ja-JP" altLang="en-US" sz="1150" b="1" dirty="0">
                <a:latin typeface="游ゴシック" panose="020B0400000000000000" pitchFamily="50" charset="-128"/>
                <a:ea typeface="游ゴシック" panose="020B0400000000000000" pitchFamily="50" charset="-128"/>
              </a:rPr>
              <a:t>① </a:t>
            </a:r>
            <a:r>
              <a:rPr lang="ja-JP" altLang="en-US" sz="1150" b="1" u="sng" dirty="0">
                <a:latin typeface="游ゴシック" panose="020B0400000000000000" pitchFamily="50" charset="-128"/>
                <a:ea typeface="游ゴシック" panose="020B0400000000000000" pitchFamily="50" charset="-128"/>
              </a:rPr>
              <a:t>昇降設備の設置及び保護帽の着用が必要な貨物自動車の範囲を拡大</a:t>
            </a:r>
          </a:p>
          <a:p>
            <a:pPr>
              <a:lnSpc>
                <a:spcPts val="1600"/>
              </a:lnSpc>
            </a:pPr>
            <a:r>
              <a:rPr lang="ja-JP" altLang="en-US" sz="1150" b="1" dirty="0">
                <a:latin typeface="游ゴシック" panose="020B0400000000000000" pitchFamily="50" charset="-128"/>
                <a:ea typeface="游ゴシック" panose="020B0400000000000000" pitchFamily="50" charset="-128"/>
              </a:rPr>
              <a:t>② </a:t>
            </a:r>
            <a:r>
              <a:rPr lang="ja-JP" altLang="en-US" sz="1150" b="1" u="sng" dirty="0">
                <a:latin typeface="游ゴシック" panose="020B0400000000000000" pitchFamily="50" charset="-128"/>
                <a:ea typeface="游ゴシック" panose="020B0400000000000000" pitchFamily="50" charset="-128"/>
              </a:rPr>
              <a:t>テールゲートリフターによる荷役作業についての特別教育を義務化</a:t>
            </a:r>
          </a:p>
          <a:p>
            <a:pPr>
              <a:lnSpc>
                <a:spcPts val="1600"/>
              </a:lnSpc>
            </a:pPr>
            <a:r>
              <a:rPr lang="ja-JP" altLang="en-US" sz="1150" b="1" dirty="0">
                <a:latin typeface="游ゴシック" panose="020B0400000000000000" pitchFamily="50" charset="-128"/>
                <a:ea typeface="游ゴシック" panose="020B0400000000000000" pitchFamily="50" charset="-128"/>
              </a:rPr>
              <a:t>③ 運転者が運転位置から離れるときの措置の適用除外</a:t>
            </a:r>
          </a:p>
          <a:p>
            <a:pPr>
              <a:lnSpc>
                <a:spcPts val="1600"/>
              </a:lnSpc>
            </a:pPr>
            <a:r>
              <a:rPr lang="ja-JP" altLang="en-US" sz="1150" b="1" dirty="0">
                <a:latin typeface="游ゴシック" panose="020B0400000000000000" pitchFamily="50" charset="-128"/>
                <a:ea typeface="游ゴシック" panose="020B0400000000000000" pitchFamily="50" charset="-128"/>
              </a:rPr>
              <a:t>この説明会では、改正規則の内容の他、令和6年4月1日から適用となる</a:t>
            </a:r>
            <a:r>
              <a:rPr lang="ja-JP" altLang="en-US" sz="1150" b="1" u="sng" dirty="0">
                <a:latin typeface="游ゴシック" panose="020B0400000000000000" pitchFamily="50" charset="-128"/>
                <a:ea typeface="游ゴシック" panose="020B0400000000000000" pitchFamily="50" charset="-128"/>
              </a:rPr>
              <a:t>改正改善基準告示</a:t>
            </a:r>
            <a:r>
              <a:rPr lang="ja-JP" altLang="en-US" sz="1150" b="1" dirty="0">
                <a:latin typeface="游ゴシック" panose="020B0400000000000000" pitchFamily="50" charset="-128"/>
                <a:ea typeface="游ゴシック" panose="020B0400000000000000" pitchFamily="50" charset="-128"/>
              </a:rPr>
              <a:t>も説明します。</a:t>
            </a:r>
          </a:p>
        </p:txBody>
      </p:sp>
      <p:sp>
        <p:nvSpPr>
          <p:cNvPr id="13" name="テキスト ボックス 12">
            <a:extLst>
              <a:ext uri="{FF2B5EF4-FFF2-40B4-BE49-F238E27FC236}">
                <a16:creationId xmlns:a16="http://schemas.microsoft.com/office/drawing/2014/main" id="{3F57A1E0-C875-C6C2-05C5-C994465FC3D9}"/>
              </a:ext>
            </a:extLst>
          </p:cNvPr>
          <p:cNvSpPr txBox="1"/>
          <p:nvPr/>
        </p:nvSpPr>
        <p:spPr>
          <a:xfrm>
            <a:off x="1314641" y="6490616"/>
            <a:ext cx="5521919" cy="954107"/>
          </a:xfrm>
          <a:prstGeom prst="rect">
            <a:avLst/>
          </a:prstGeom>
          <a:noFill/>
        </p:spPr>
        <p:txBody>
          <a:bodyPr wrap="square">
            <a:spAutoFit/>
          </a:bodyPr>
          <a:lstStyle/>
          <a:p>
            <a:pPr algn="just"/>
            <a:r>
              <a:rPr lang="ja-JP" altLang="en-US" sz="14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　定　　員 ： ５０名</a:t>
            </a:r>
            <a:endParaRPr lang="en-US" altLang="ja-JP" sz="14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gn="just"/>
            <a:r>
              <a:rPr lang="ja-JP" altLang="en-US" sz="14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　申込締切 ： ７月２８日</a:t>
            </a:r>
            <a:r>
              <a:rPr lang="en-US" altLang="ja-JP" sz="14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en-US" sz="14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金</a:t>
            </a:r>
            <a:r>
              <a:rPr lang="en-US" altLang="ja-JP" sz="14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altLang="en-US" sz="14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　</a:t>
            </a:r>
            <a:r>
              <a:rPr lang="ja-JP" altLang="en-US" sz="12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但し、定員に達</a:t>
            </a:r>
            <a:r>
              <a:rPr lang="ja-JP" altLang="en-US" sz="1200" kern="100" dirty="0">
                <a:latin typeface="HGｺﾞｼｯｸM" panose="020B0609000000000000" pitchFamily="49" charset="-128"/>
                <a:ea typeface="HGｺﾞｼｯｸM" panose="020B0609000000000000" pitchFamily="49" charset="-128"/>
                <a:cs typeface="Times New Roman" panose="02020603050405020304" pitchFamily="18" charset="0"/>
              </a:rPr>
              <a:t>し</a:t>
            </a:r>
            <a:r>
              <a:rPr lang="ja-JP" altLang="en-US" sz="12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次第締め切ります。</a:t>
            </a:r>
            <a:endParaRPr lang="en-US" altLang="ja-JP" sz="12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gn="just"/>
            <a:r>
              <a:rPr lang="en-US" altLang="ja-JP" sz="1400" kern="100" dirty="0">
                <a:latin typeface="HGｺﾞｼｯｸM" panose="020B0609000000000000" pitchFamily="49" charset="-128"/>
                <a:ea typeface="HGｺﾞｼｯｸM" panose="020B0609000000000000" pitchFamily="49" charset="-128"/>
                <a:cs typeface="Times New Roman" panose="02020603050405020304" pitchFamily="18" charset="0"/>
              </a:rPr>
              <a:t>          </a:t>
            </a:r>
            <a:r>
              <a:rPr lang="ja-JP" altLang="en-US" sz="1400" kern="100" dirty="0">
                <a:latin typeface="HGｺﾞｼｯｸM" panose="020B0609000000000000" pitchFamily="49" charset="-128"/>
                <a:ea typeface="HGｺﾞｼｯｸM" panose="020B0609000000000000" pitchFamily="49" charset="-128"/>
                <a:cs typeface="Times New Roman" panose="02020603050405020304" pitchFamily="18" charset="0"/>
              </a:rPr>
              <a:t>　　</a:t>
            </a:r>
            <a:r>
              <a:rPr lang="en-US" altLang="ja-JP" sz="1400" kern="100" dirty="0">
                <a:latin typeface="HGｺﾞｼｯｸM" panose="020B0609000000000000" pitchFamily="49" charset="-128"/>
                <a:ea typeface="HGｺﾞｼｯｸM" panose="020B0609000000000000" pitchFamily="49" charset="-128"/>
                <a:cs typeface="Times New Roman" panose="02020603050405020304" pitchFamily="18" charset="0"/>
              </a:rPr>
              <a:t>   ※</a:t>
            </a:r>
            <a:r>
              <a:rPr lang="ja-JP" altLang="en-US" sz="1400" kern="100" dirty="0">
                <a:latin typeface="HGｺﾞｼｯｸM" panose="020B0609000000000000" pitchFamily="49" charset="-128"/>
                <a:ea typeface="HGｺﾞｼｯｸM" panose="020B0609000000000000" pitchFamily="49" charset="-128"/>
                <a:cs typeface="Times New Roman" panose="02020603050405020304" pitchFamily="18" charset="0"/>
              </a:rPr>
              <a:t>受講票等は送付しません。</a:t>
            </a:r>
            <a:endParaRPr lang="en-US" altLang="ja-JP" sz="1400" kern="100" dirty="0">
              <a:latin typeface="HGｺﾞｼｯｸM" panose="020B0609000000000000" pitchFamily="49" charset="-128"/>
              <a:ea typeface="HGｺﾞｼｯｸM" panose="020B0609000000000000" pitchFamily="49" charset="-128"/>
              <a:cs typeface="Times New Roman" panose="02020603050405020304" pitchFamily="18" charset="0"/>
            </a:endParaRPr>
          </a:p>
          <a:p>
            <a:pPr algn="just"/>
            <a:r>
              <a:rPr lang="ja-JP" altLang="en-US" sz="14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　受講証明 ： 講習会受講者には、受講証明書を交付します。</a:t>
            </a:r>
            <a:endParaRPr lang="ja-JP" altLang="ja-JP" sz="14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p:txBody>
      </p:sp>
      <p:cxnSp>
        <p:nvCxnSpPr>
          <p:cNvPr id="19" name="AutoShape 17">
            <a:extLst>
              <a:ext uri="{FF2B5EF4-FFF2-40B4-BE49-F238E27FC236}">
                <a16:creationId xmlns:a16="http://schemas.microsoft.com/office/drawing/2014/main" id="{1D7ABDA7-5B30-1576-28F3-7FFC99699FDD}"/>
              </a:ext>
            </a:extLst>
          </p:cNvPr>
          <p:cNvCxnSpPr>
            <a:cxnSpLocks noChangeShapeType="1"/>
          </p:cNvCxnSpPr>
          <p:nvPr/>
        </p:nvCxnSpPr>
        <p:spPr bwMode="auto">
          <a:xfrm flipV="1">
            <a:off x="192875" y="8201605"/>
            <a:ext cx="7268122" cy="13106"/>
          </a:xfrm>
          <a:prstGeom prst="straightConnector1">
            <a:avLst/>
          </a:prstGeom>
          <a:noFill/>
          <a:ln w="6350" cap="rnd">
            <a:solidFill>
              <a:srgbClr val="000000"/>
            </a:solidFill>
            <a:prstDash val="sysDot"/>
            <a:round/>
            <a:headEnd/>
            <a:tailEnd/>
          </a:ln>
          <a:extLst>
            <a:ext uri="{909E8E84-426E-40DD-AFC4-6F175D3DCCD1}">
              <a14:hiddenFill xmlns:a14="http://schemas.microsoft.com/office/drawing/2010/main">
                <a:noFill/>
              </a14:hiddenFill>
            </a:ext>
          </a:extLst>
        </p:spPr>
      </p:cxnSp>
      <p:sp>
        <p:nvSpPr>
          <p:cNvPr id="25" name="テキスト ボックス 24">
            <a:extLst>
              <a:ext uri="{FF2B5EF4-FFF2-40B4-BE49-F238E27FC236}">
                <a16:creationId xmlns:a16="http://schemas.microsoft.com/office/drawing/2014/main" id="{5FE104D9-4783-FEA5-AFD5-047665D5ED2F}"/>
              </a:ext>
            </a:extLst>
          </p:cNvPr>
          <p:cNvSpPr txBox="1"/>
          <p:nvPr/>
        </p:nvSpPr>
        <p:spPr>
          <a:xfrm>
            <a:off x="2347624" y="8076800"/>
            <a:ext cx="6072186" cy="261610"/>
          </a:xfrm>
          <a:prstGeom prst="rect">
            <a:avLst/>
          </a:prstGeom>
          <a:noFill/>
        </p:spPr>
        <p:txBody>
          <a:bodyPr wrap="square">
            <a:spAutoFit/>
          </a:bodyPr>
          <a:lstStyle/>
          <a:p>
            <a:r>
              <a:rPr lang="ja-JP" altLang="ja-JP" sz="1100" kern="100" dirty="0">
                <a:solidFill>
                  <a:srgbClr val="000000"/>
                </a:solidFill>
                <a:effectLst/>
                <a:ea typeface="ＭＳ ゴシック" panose="020B0609070205080204" pitchFamily="49" charset="-128"/>
                <a:cs typeface="Times New Roman" panose="02020603050405020304" pitchFamily="18" charset="0"/>
              </a:rPr>
              <a:t>（切り取らずにそのままご送信ください。）</a:t>
            </a:r>
            <a:endParaRPr lang="ja-JP" altLang="en-US" dirty="0"/>
          </a:p>
        </p:txBody>
      </p:sp>
      <p:pic>
        <p:nvPicPr>
          <p:cNvPr id="26" name="図 25">
            <a:extLst>
              <a:ext uri="{FF2B5EF4-FFF2-40B4-BE49-F238E27FC236}">
                <a16:creationId xmlns:a16="http://schemas.microsoft.com/office/drawing/2014/main" id="{CBFA779D-E06E-30DF-D9E2-A689031A1C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7409" y="4857404"/>
            <a:ext cx="1740086" cy="1305065"/>
          </a:xfrm>
          <a:prstGeom prst="rect">
            <a:avLst/>
          </a:prstGeom>
        </p:spPr>
      </p:pic>
      <p:pic>
        <p:nvPicPr>
          <p:cNvPr id="9" name="図 8">
            <a:extLst>
              <a:ext uri="{FF2B5EF4-FFF2-40B4-BE49-F238E27FC236}">
                <a16:creationId xmlns:a16="http://schemas.microsoft.com/office/drawing/2014/main" id="{1EB83B06-013E-8D7A-CD2F-D0F6BAE3606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77583" y="4934476"/>
            <a:ext cx="629912" cy="472434"/>
          </a:xfrm>
          <a:prstGeom prst="rect">
            <a:avLst/>
          </a:prstGeom>
        </p:spPr>
      </p:pic>
      <p:pic>
        <p:nvPicPr>
          <p:cNvPr id="1026" name="474A71AD-47A2-40A9-B354-14541779E113">
            <a:extLst>
              <a:ext uri="{FF2B5EF4-FFF2-40B4-BE49-F238E27FC236}">
                <a16:creationId xmlns:a16="http://schemas.microsoft.com/office/drawing/2014/main" id="{4225B3CE-E5C4-D843-E64B-2BBF1BCCE4C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6186" y="3136127"/>
            <a:ext cx="1016928" cy="152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テキスト ボックス 19">
            <a:extLst>
              <a:ext uri="{FF2B5EF4-FFF2-40B4-BE49-F238E27FC236}">
                <a16:creationId xmlns:a16="http://schemas.microsoft.com/office/drawing/2014/main" id="{6E82F092-CAFB-C12B-8DBE-57D5F1B8E3F9}"/>
              </a:ext>
            </a:extLst>
          </p:cNvPr>
          <p:cNvSpPr txBox="1"/>
          <p:nvPr/>
        </p:nvSpPr>
        <p:spPr>
          <a:xfrm>
            <a:off x="1400741" y="5361428"/>
            <a:ext cx="1893766" cy="369332"/>
          </a:xfrm>
          <a:prstGeom prst="rect">
            <a:avLst/>
          </a:prstGeom>
          <a:noFill/>
        </p:spPr>
        <p:txBody>
          <a:bodyPr wrap="square">
            <a:spAutoFit/>
          </a:bodyPr>
          <a:lstStyle/>
          <a:p>
            <a:r>
              <a:rPr lang="ja-JP" altLang="en-US" sz="1800" dirty="0">
                <a:solidFill>
                  <a:schemeClr val="bg1"/>
                </a:solidFill>
              </a:rPr>
              <a:t>陸災防説明</a:t>
            </a:r>
          </a:p>
        </p:txBody>
      </p:sp>
      <p:sp>
        <p:nvSpPr>
          <p:cNvPr id="3" name="テキスト ボックス 2">
            <a:extLst>
              <a:ext uri="{FF2B5EF4-FFF2-40B4-BE49-F238E27FC236}">
                <a16:creationId xmlns:a16="http://schemas.microsoft.com/office/drawing/2014/main" id="{B83F3D81-DC25-AB3E-F269-37B00DA7CC2D}"/>
              </a:ext>
            </a:extLst>
          </p:cNvPr>
          <p:cNvSpPr txBox="1"/>
          <p:nvPr/>
        </p:nvSpPr>
        <p:spPr>
          <a:xfrm>
            <a:off x="1394959" y="337730"/>
            <a:ext cx="5942428" cy="461665"/>
          </a:xfrm>
          <a:prstGeom prst="rect">
            <a:avLst/>
          </a:prstGeom>
          <a:noFill/>
        </p:spPr>
        <p:txBody>
          <a:bodyPr wrap="square" rtlCol="0">
            <a:spAutoFit/>
          </a:bodyPr>
          <a:lstStyle/>
          <a:p>
            <a:r>
              <a:rPr kumimoji="1" lang="ja-JP" altLang="en-US" sz="2400" b="1" dirty="0">
                <a:effectLst>
                  <a:outerShdw blurRad="38100" dist="38100" dir="2700000" algn="tl">
                    <a:srgbClr val="000000">
                      <a:alpha val="43137"/>
                    </a:srgbClr>
                  </a:outerShdw>
                </a:effectLst>
              </a:rPr>
              <a:t>改正労働安全衛生規則等説明会のご案内</a:t>
            </a:r>
          </a:p>
        </p:txBody>
      </p:sp>
    </p:spTree>
    <p:extLst>
      <p:ext uri="{BB962C8B-B14F-4D97-AF65-F5344CB8AC3E}">
        <p14:creationId xmlns:p14="http://schemas.microsoft.com/office/powerpoint/2010/main" val="1716845958"/>
      </p:ext>
    </p:extLst>
  </p:cSld>
  <p:clrMapOvr>
    <a:masterClrMapping/>
  </p:clrMapOvr>
</p:sld>
</file>

<file path=ppt/theme/theme1.xml><?xml version="1.0" encoding="utf-8"?>
<a:theme xmlns:a="http://schemas.openxmlformats.org/drawingml/2006/main" name="Office テーマ">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304</Words>
  <Application>Microsoft Office PowerPoint</Application>
  <PresentationFormat>ユーザー設定</PresentationFormat>
  <Paragraphs>38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HGｺﾞｼｯｸM</vt:lpstr>
      <vt:lpstr>メイリオ</vt:lpstr>
      <vt:lpstr>游ゴシック</vt:lpstr>
      <vt:lpstr>Arial</vt:lpstr>
      <vt:lpstr>Calibri</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2014-07-29T05:44:25Z</dcterms:created>
  <dcterms:modified xsi:type="dcterms:W3CDTF">2023-06-02T06:57:57Z</dcterms:modified>
</cp:coreProperties>
</file>