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9" r:id="rId5"/>
    <p:sldId id="280" r:id="rId6"/>
  </p:sldIdLst>
  <p:sldSz cx="12801600" cy="9601200" type="A3"/>
  <p:notesSz cx="7102475" cy="10233025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5" userDrawn="1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00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7FC8F-FA52-D6B0-22C0-1D4E54F1120E}" v="76" dt="2023-01-23T03:16:29.010"/>
    <p1510:client id="{96153861-16E9-7450-1A43-9F7EA460F3FE}" v="65" dt="2023-01-23T03:20:33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6"/>
    <p:restoredTop sz="95396"/>
  </p:normalViewPr>
  <p:slideViewPr>
    <p:cSldViewPr snapToGrid="0">
      <p:cViewPr varScale="1">
        <p:scale>
          <a:sx n="49" d="100"/>
          <a:sy n="49" d="100"/>
        </p:scale>
        <p:origin x="630" y="72"/>
      </p:cViewPr>
      <p:guideLst>
        <p:guide orient="horz" pos="4135"/>
        <p:guide pos="403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8" cy="511651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1136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8" cy="511651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>
              <a:defRPr sz="1100"/>
            </a:lvl1pPr>
          </a:lstStyle>
          <a:p>
            <a:fld id="{46D06EA9-14B5-4F31-95CC-6AD91D20700D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1137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8" rIns="91396" bIns="45698" rtlCol="0" anchor="ctr"/>
          <a:lstStyle/>
          <a:p>
            <a:endParaRPr lang="ja-JP" altLang="en-US"/>
          </a:p>
        </p:txBody>
      </p:sp>
      <p:sp>
        <p:nvSpPr>
          <p:cNvPr id="1138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860690"/>
            <a:ext cx="5681980" cy="4604861"/>
          </a:xfrm>
          <a:prstGeom prst="rect">
            <a:avLst/>
          </a:prstGeom>
        </p:spPr>
        <p:txBody>
          <a:bodyPr vert="horz" lIns="91396" tIns="45698" rIns="91396" bIns="456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9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600"/>
            <a:ext cx="3077738" cy="511651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1140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600"/>
            <a:ext cx="3077738" cy="511651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>
              <a:defRPr sz="11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311BE-F9BB-492D-B323-7CD3E3352E64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7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2369528" y="4598354"/>
            <a:ext cx="10432072" cy="10223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3231">
              <a:ea typeface="ＭＳ Ｐゴシック" pitchFamily="50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6950" y="2987042"/>
            <a:ext cx="10534651" cy="2058035"/>
          </a:xfrm>
        </p:spPr>
        <p:txBody>
          <a:bodyPr/>
          <a:lstStyle>
            <a:lvl1pPr>
              <a:defRPr sz="5169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9B75-B04D-4FAE-B607-87F585FCF7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3955"/>
            <a:ext cx="1477108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0" y="9130690"/>
            <a:ext cx="12801600" cy="470511"/>
          </a:xfrm>
          <a:prstGeom prst="rect">
            <a:avLst/>
          </a:prstGeom>
          <a:gradFill>
            <a:gsLst>
              <a:gs pos="73000">
                <a:srgbClr val="2B458F"/>
              </a:gs>
              <a:gs pos="88000">
                <a:srgbClr val="5B79CD"/>
              </a:gs>
              <a:gs pos="100000">
                <a:srgbClr val="8299DA"/>
              </a:gs>
              <a:gs pos="100000">
                <a:srgbClr val="2B458F"/>
              </a:gs>
              <a:gs pos="100000">
                <a:srgbClr val="2B458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31"/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0" y="9134475"/>
            <a:ext cx="2565382" cy="3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551" i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Japan Meteorological</a:t>
            </a:r>
            <a:r>
              <a:rPr lang="ja-JP" altLang="en-US" sz="1551" i="1" baseline="0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551" i="1" baseline="0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Agency</a:t>
            </a:r>
            <a:endParaRPr lang="en-US" altLang="ja-JP" sz="1551" i="1" dirty="0">
              <a:solidFill>
                <a:schemeClr val="bg1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63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3F62-321C-4C5C-81E2-04F295DBF1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37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1141" y="2"/>
            <a:ext cx="3040380" cy="857662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" y="2"/>
            <a:ext cx="8907780" cy="857662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6328-B846-4D11-9ECD-D18C991312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29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5AC5-05D3-4AD8-91A5-DC284C046B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966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5169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585"/>
            </a:lvl1pPr>
            <a:lvl2pPr marL="590840" indent="0">
              <a:buNone/>
              <a:defRPr sz="2326"/>
            </a:lvl2pPr>
            <a:lvl3pPr marL="1181679" indent="0">
              <a:buNone/>
              <a:defRPr sz="2068"/>
            </a:lvl3pPr>
            <a:lvl4pPr marL="1772519" indent="0">
              <a:buNone/>
              <a:defRPr sz="1809"/>
            </a:lvl4pPr>
            <a:lvl5pPr marL="2363358" indent="0">
              <a:buNone/>
              <a:defRPr sz="1809"/>
            </a:lvl5pPr>
            <a:lvl6pPr marL="2954198" indent="0">
              <a:buNone/>
              <a:defRPr sz="1809"/>
            </a:lvl6pPr>
            <a:lvl7pPr marL="3545037" indent="0">
              <a:buNone/>
              <a:defRPr sz="1809"/>
            </a:lvl7pPr>
            <a:lvl8pPr marL="4135877" indent="0">
              <a:buNone/>
              <a:defRPr sz="1809"/>
            </a:lvl8pPr>
            <a:lvl9pPr marL="4726716" indent="0">
              <a:buNone/>
              <a:defRPr sz="1809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EB62-6CAD-4679-A5A3-E59676609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819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5FF7-9EDC-4AD4-8ABF-AFF226A845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199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840" indent="0">
              <a:buNone/>
              <a:defRPr sz="2585" b="1"/>
            </a:lvl2pPr>
            <a:lvl3pPr marL="1181679" indent="0">
              <a:buNone/>
              <a:defRPr sz="2326" b="1"/>
            </a:lvl3pPr>
            <a:lvl4pPr marL="1772519" indent="0">
              <a:buNone/>
              <a:defRPr sz="2068" b="1"/>
            </a:lvl4pPr>
            <a:lvl5pPr marL="2363358" indent="0">
              <a:buNone/>
              <a:defRPr sz="2068" b="1"/>
            </a:lvl5pPr>
            <a:lvl6pPr marL="2954198" indent="0">
              <a:buNone/>
              <a:defRPr sz="2068" b="1"/>
            </a:lvl6pPr>
            <a:lvl7pPr marL="3545037" indent="0">
              <a:buNone/>
              <a:defRPr sz="2068" b="1"/>
            </a:lvl7pPr>
            <a:lvl8pPr marL="4135877" indent="0">
              <a:buNone/>
              <a:defRPr sz="2068" b="1"/>
            </a:lvl8pPr>
            <a:lvl9pPr marL="4726716" indent="0">
              <a:buNone/>
              <a:defRPr sz="2068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840" indent="0">
              <a:buNone/>
              <a:defRPr sz="2585" b="1"/>
            </a:lvl2pPr>
            <a:lvl3pPr marL="1181679" indent="0">
              <a:buNone/>
              <a:defRPr sz="2326" b="1"/>
            </a:lvl3pPr>
            <a:lvl4pPr marL="1772519" indent="0">
              <a:buNone/>
              <a:defRPr sz="2068" b="1"/>
            </a:lvl4pPr>
            <a:lvl5pPr marL="2363358" indent="0">
              <a:buNone/>
              <a:defRPr sz="2068" b="1"/>
            </a:lvl5pPr>
            <a:lvl6pPr marL="2954198" indent="0">
              <a:buNone/>
              <a:defRPr sz="2068" b="1"/>
            </a:lvl6pPr>
            <a:lvl7pPr marL="3545037" indent="0">
              <a:buNone/>
              <a:defRPr sz="2068" b="1"/>
            </a:lvl7pPr>
            <a:lvl8pPr marL="4135877" indent="0">
              <a:buNone/>
              <a:defRPr sz="2068" b="1"/>
            </a:lvl8pPr>
            <a:lvl9pPr marL="4726716" indent="0">
              <a:buNone/>
              <a:defRPr sz="2068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7E14-4B2D-49AE-8443-5074F668D9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415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6C813-51B3-4473-89E5-FBF38A896A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6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7EFC-9EE2-4A31-991C-EB98F5FBC8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05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4135"/>
            </a:lvl1pPr>
            <a:lvl2pPr>
              <a:defRPr sz="3618"/>
            </a:lvl2pPr>
            <a:lvl3pPr>
              <a:defRPr sz="3102"/>
            </a:lvl3pPr>
            <a:lvl4pPr>
              <a:defRPr sz="2585"/>
            </a:lvl4pPr>
            <a:lvl5pPr>
              <a:defRPr sz="2585"/>
            </a:lvl5pPr>
            <a:lvl6pPr>
              <a:defRPr sz="2585"/>
            </a:lvl6pPr>
            <a:lvl7pPr>
              <a:defRPr sz="2585"/>
            </a:lvl7pPr>
            <a:lvl8pPr>
              <a:defRPr sz="2585"/>
            </a:lvl8pPr>
            <a:lvl9pPr>
              <a:defRPr sz="258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0" y="2009142"/>
            <a:ext cx="4211639" cy="6567488"/>
          </a:xfrm>
        </p:spPr>
        <p:txBody>
          <a:bodyPr/>
          <a:lstStyle>
            <a:lvl1pPr marL="0" indent="0">
              <a:buNone/>
              <a:defRPr sz="1809"/>
            </a:lvl1pPr>
            <a:lvl2pPr marL="590840" indent="0">
              <a:buNone/>
              <a:defRPr sz="1551"/>
            </a:lvl2pPr>
            <a:lvl3pPr marL="1181679" indent="0">
              <a:buNone/>
              <a:defRPr sz="1292"/>
            </a:lvl3pPr>
            <a:lvl4pPr marL="1772519" indent="0">
              <a:buNone/>
              <a:defRPr sz="1163"/>
            </a:lvl4pPr>
            <a:lvl5pPr marL="2363358" indent="0">
              <a:buNone/>
              <a:defRPr sz="1163"/>
            </a:lvl5pPr>
            <a:lvl6pPr marL="2954198" indent="0">
              <a:buNone/>
              <a:defRPr sz="1163"/>
            </a:lvl6pPr>
            <a:lvl7pPr marL="3545037" indent="0">
              <a:buNone/>
              <a:defRPr sz="1163"/>
            </a:lvl7pPr>
            <a:lvl8pPr marL="4135877" indent="0">
              <a:buNone/>
              <a:defRPr sz="1163"/>
            </a:lvl8pPr>
            <a:lvl9pPr marL="4726716" indent="0">
              <a:buNone/>
              <a:defRPr sz="1163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9F67E-A4E4-4263-9CA7-74656DEB0F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903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135"/>
            </a:lvl1pPr>
            <a:lvl2pPr marL="590840" indent="0">
              <a:buNone/>
              <a:defRPr sz="3618"/>
            </a:lvl2pPr>
            <a:lvl3pPr marL="1181679" indent="0">
              <a:buNone/>
              <a:defRPr sz="3102"/>
            </a:lvl3pPr>
            <a:lvl4pPr marL="1772519" indent="0">
              <a:buNone/>
              <a:defRPr sz="2585"/>
            </a:lvl4pPr>
            <a:lvl5pPr marL="2363358" indent="0">
              <a:buNone/>
              <a:defRPr sz="2585"/>
            </a:lvl5pPr>
            <a:lvl6pPr marL="2954198" indent="0">
              <a:buNone/>
              <a:defRPr sz="2585"/>
            </a:lvl6pPr>
            <a:lvl7pPr marL="3545037" indent="0">
              <a:buNone/>
              <a:defRPr sz="2585"/>
            </a:lvl7pPr>
            <a:lvl8pPr marL="4135877" indent="0">
              <a:buNone/>
              <a:defRPr sz="2585"/>
            </a:lvl8pPr>
            <a:lvl9pPr marL="4726716" indent="0">
              <a:buNone/>
              <a:defRPr sz="258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809"/>
            </a:lvl1pPr>
            <a:lvl2pPr marL="590840" indent="0">
              <a:buNone/>
              <a:defRPr sz="1551"/>
            </a:lvl2pPr>
            <a:lvl3pPr marL="1181679" indent="0">
              <a:buNone/>
              <a:defRPr sz="1292"/>
            </a:lvl3pPr>
            <a:lvl4pPr marL="1772519" indent="0">
              <a:buNone/>
              <a:defRPr sz="1163"/>
            </a:lvl4pPr>
            <a:lvl5pPr marL="2363358" indent="0">
              <a:buNone/>
              <a:defRPr sz="1163"/>
            </a:lvl5pPr>
            <a:lvl6pPr marL="2954198" indent="0">
              <a:buNone/>
              <a:defRPr sz="1163"/>
            </a:lvl6pPr>
            <a:lvl7pPr marL="3545037" indent="0">
              <a:buNone/>
              <a:defRPr sz="1163"/>
            </a:lvl7pPr>
            <a:lvl8pPr marL="4135877" indent="0">
              <a:buNone/>
              <a:defRPr sz="1163"/>
            </a:lvl8pPr>
            <a:lvl9pPr marL="4726716" indent="0">
              <a:buNone/>
              <a:defRPr sz="1163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FDD4-7420-4FE3-B44B-3919171D89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668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" y="433183"/>
            <a:ext cx="12801600" cy="4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9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9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66732" y="9127890"/>
            <a:ext cx="730069" cy="4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326">
                <a:ea typeface="ＭＳ Ｐゴシック" pitchFamily="50" charset="-128"/>
              </a:defRPr>
            </a:lvl1pPr>
          </a:lstStyle>
          <a:p>
            <a:pPr>
              <a:defRPr/>
            </a:pPr>
            <a:fld id="{5CFE5BCC-A89D-4EA5-A26E-F6BA739F5BA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82892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834" y="14573"/>
            <a:ext cx="1286379" cy="47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0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590840" algn="l" rtl="0" fontAlgn="base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1181679" algn="l" rtl="0" fontAlgn="base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772519" algn="l" rtl="0" fontAlgn="base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2363358" algn="l" rtl="0" fontAlgn="base">
        <a:spcBef>
          <a:spcPct val="0"/>
        </a:spcBef>
        <a:spcAft>
          <a:spcPct val="0"/>
        </a:spcAft>
        <a:defRPr kumimoji="1" sz="3618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443130" indent="-443130" algn="l" rtl="0" eaLnBrk="0" fontAlgn="base" hangingPunct="0">
        <a:spcBef>
          <a:spcPct val="20000"/>
        </a:spcBef>
        <a:spcAft>
          <a:spcPct val="0"/>
        </a:spcAft>
        <a:buChar char="•"/>
        <a:defRPr kumimoji="1" sz="4135">
          <a:solidFill>
            <a:schemeClr val="tx1"/>
          </a:solidFill>
          <a:latin typeface="+mn-lt"/>
          <a:ea typeface="+mn-ea"/>
          <a:cs typeface="+mn-cs"/>
        </a:defRPr>
      </a:lvl1pPr>
      <a:lvl2pPr marL="960114" indent="-369275" algn="l" rtl="0" eaLnBrk="0" fontAlgn="base" hangingPunct="0">
        <a:spcBef>
          <a:spcPct val="20000"/>
        </a:spcBef>
        <a:spcAft>
          <a:spcPct val="0"/>
        </a:spcAft>
        <a:buChar char="–"/>
        <a:defRPr kumimoji="1" sz="3618">
          <a:solidFill>
            <a:schemeClr val="tx1"/>
          </a:solidFill>
          <a:latin typeface="+mn-lt"/>
          <a:ea typeface="+mn-ea"/>
        </a:defRPr>
      </a:lvl2pPr>
      <a:lvl3pPr marL="1477099" indent="-295420" algn="l" rtl="0" eaLnBrk="0" fontAlgn="base" hangingPunct="0">
        <a:spcBef>
          <a:spcPct val="20000"/>
        </a:spcBef>
        <a:spcAft>
          <a:spcPct val="0"/>
        </a:spcAft>
        <a:buChar char="•"/>
        <a:defRPr kumimoji="1" sz="3102">
          <a:solidFill>
            <a:schemeClr val="tx1"/>
          </a:solidFill>
          <a:latin typeface="+mn-lt"/>
          <a:ea typeface="+mn-ea"/>
        </a:defRPr>
      </a:lvl3pPr>
      <a:lvl4pPr marL="2067938" indent="-295420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4pPr>
      <a:lvl5pPr marL="2658778" indent="-295420" algn="l" rtl="0" eaLnBrk="0" fontAlgn="base" hangingPunct="0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5pPr>
      <a:lvl6pPr marL="3249618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6pPr>
      <a:lvl7pPr marL="3840457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7pPr>
      <a:lvl8pPr marL="4431297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8pPr>
      <a:lvl9pPr marL="5022136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90840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81679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772519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363358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2954198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545037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135877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726716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3810822" y="5513895"/>
            <a:ext cx="3469688" cy="3255145"/>
            <a:chOff x="2892248" y="4013200"/>
            <a:chExt cx="2684878" cy="2518862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/>
            <a:srcRect l="47343" t="20821" r="9700" b="4928"/>
            <a:stretch/>
          </p:blipFill>
          <p:spPr>
            <a:xfrm>
              <a:off x="2892248" y="4020030"/>
              <a:ext cx="2682972" cy="25120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5" name="フリーフォーム 14"/>
            <p:cNvSpPr/>
            <p:nvPr/>
          </p:nvSpPr>
          <p:spPr>
            <a:xfrm>
              <a:off x="3197636" y="4013200"/>
              <a:ext cx="2379490" cy="1320418"/>
            </a:xfrm>
            <a:custGeom>
              <a:avLst/>
              <a:gdLst>
                <a:gd name="connsiteX0" fmla="*/ 115715 w 2379490"/>
                <a:gd name="connsiteY0" fmla="*/ 0 h 1320418"/>
                <a:gd name="connsiteX1" fmla="*/ 20465 w 2379490"/>
                <a:gd name="connsiteY1" fmla="*/ 374650 h 1320418"/>
                <a:gd name="connsiteX2" fmla="*/ 7765 w 2379490"/>
                <a:gd name="connsiteY2" fmla="*/ 727075 h 1320418"/>
                <a:gd name="connsiteX3" fmla="*/ 115715 w 2379490"/>
                <a:gd name="connsiteY3" fmla="*/ 1047750 h 1320418"/>
                <a:gd name="connsiteX4" fmla="*/ 410990 w 2379490"/>
                <a:gd name="connsiteY4" fmla="*/ 1282700 h 1320418"/>
                <a:gd name="connsiteX5" fmla="*/ 912640 w 2379490"/>
                <a:gd name="connsiteY5" fmla="*/ 1304925 h 1320418"/>
                <a:gd name="connsiteX6" fmla="*/ 1401590 w 2379490"/>
                <a:gd name="connsiteY6" fmla="*/ 1130300 h 1320418"/>
                <a:gd name="connsiteX7" fmla="*/ 1725440 w 2379490"/>
                <a:gd name="connsiteY7" fmla="*/ 863600 h 1320418"/>
                <a:gd name="connsiteX8" fmla="*/ 1919115 w 2379490"/>
                <a:gd name="connsiteY8" fmla="*/ 708025 h 1320418"/>
                <a:gd name="connsiteX9" fmla="*/ 2176290 w 2379490"/>
                <a:gd name="connsiteY9" fmla="*/ 584200 h 1320418"/>
                <a:gd name="connsiteX10" fmla="*/ 2379490 w 2379490"/>
                <a:gd name="connsiteY10" fmla="*/ 530225 h 13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490" h="1320418">
                  <a:moveTo>
                    <a:pt x="115715" y="0"/>
                  </a:moveTo>
                  <a:cubicBezTo>
                    <a:pt x="77086" y="126735"/>
                    <a:pt x="38457" y="253471"/>
                    <a:pt x="20465" y="374650"/>
                  </a:cubicBezTo>
                  <a:cubicBezTo>
                    <a:pt x="2473" y="495829"/>
                    <a:pt x="-8110" y="614892"/>
                    <a:pt x="7765" y="727075"/>
                  </a:cubicBezTo>
                  <a:cubicBezTo>
                    <a:pt x="23640" y="839258"/>
                    <a:pt x="48511" y="955146"/>
                    <a:pt x="115715" y="1047750"/>
                  </a:cubicBezTo>
                  <a:cubicBezTo>
                    <a:pt x="182919" y="1140354"/>
                    <a:pt x="278169" y="1239838"/>
                    <a:pt x="410990" y="1282700"/>
                  </a:cubicBezTo>
                  <a:cubicBezTo>
                    <a:pt x="543811" y="1325562"/>
                    <a:pt x="747540" y="1330325"/>
                    <a:pt x="912640" y="1304925"/>
                  </a:cubicBezTo>
                  <a:cubicBezTo>
                    <a:pt x="1077740" y="1279525"/>
                    <a:pt x="1266124" y="1203854"/>
                    <a:pt x="1401590" y="1130300"/>
                  </a:cubicBezTo>
                  <a:cubicBezTo>
                    <a:pt x="1537056" y="1056746"/>
                    <a:pt x="1639186" y="933979"/>
                    <a:pt x="1725440" y="863600"/>
                  </a:cubicBezTo>
                  <a:cubicBezTo>
                    <a:pt x="1811694" y="793221"/>
                    <a:pt x="1843973" y="754592"/>
                    <a:pt x="1919115" y="708025"/>
                  </a:cubicBezTo>
                  <a:cubicBezTo>
                    <a:pt x="1994257" y="661458"/>
                    <a:pt x="2099561" y="613833"/>
                    <a:pt x="2176290" y="584200"/>
                  </a:cubicBezTo>
                  <a:cubicBezTo>
                    <a:pt x="2253019" y="554567"/>
                    <a:pt x="2316254" y="542396"/>
                    <a:pt x="2379490" y="530225"/>
                  </a:cubicBezTo>
                </a:path>
              </a:pathLst>
            </a:cu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1679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326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440560" y="4016375"/>
              <a:ext cx="2133391" cy="1175206"/>
            </a:xfrm>
            <a:custGeom>
              <a:avLst/>
              <a:gdLst>
                <a:gd name="connsiteX0" fmla="*/ 263316 w 2133391"/>
                <a:gd name="connsiteY0" fmla="*/ 0 h 1175206"/>
                <a:gd name="connsiteX1" fmla="*/ 95041 w 2133391"/>
                <a:gd name="connsiteY1" fmla="*/ 247650 h 1175206"/>
                <a:gd name="connsiteX2" fmla="*/ 2966 w 2133391"/>
                <a:gd name="connsiteY2" fmla="*/ 577850 h 1175206"/>
                <a:gd name="connsiteX3" fmla="*/ 47416 w 2133391"/>
                <a:gd name="connsiteY3" fmla="*/ 898525 h 1175206"/>
                <a:gd name="connsiteX4" fmla="*/ 282366 w 2133391"/>
                <a:gd name="connsiteY4" fmla="*/ 1130300 h 1175206"/>
                <a:gd name="connsiteX5" fmla="*/ 650666 w 2133391"/>
                <a:gd name="connsiteY5" fmla="*/ 1168400 h 1175206"/>
                <a:gd name="connsiteX6" fmla="*/ 1050716 w 2133391"/>
                <a:gd name="connsiteY6" fmla="*/ 1041400 h 1175206"/>
                <a:gd name="connsiteX7" fmla="*/ 1276141 w 2133391"/>
                <a:gd name="connsiteY7" fmla="*/ 800100 h 1175206"/>
                <a:gd name="connsiteX8" fmla="*/ 1479341 w 2133391"/>
                <a:gd name="connsiteY8" fmla="*/ 606425 h 1175206"/>
                <a:gd name="connsiteX9" fmla="*/ 1790491 w 2133391"/>
                <a:gd name="connsiteY9" fmla="*/ 466725 h 1175206"/>
                <a:gd name="connsiteX10" fmla="*/ 2133391 w 2133391"/>
                <a:gd name="connsiteY10" fmla="*/ 349250 h 11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3391" h="1175206">
                  <a:moveTo>
                    <a:pt x="263316" y="0"/>
                  </a:moveTo>
                  <a:cubicBezTo>
                    <a:pt x="200874" y="75671"/>
                    <a:pt x="138433" y="151342"/>
                    <a:pt x="95041" y="247650"/>
                  </a:cubicBezTo>
                  <a:cubicBezTo>
                    <a:pt x="51649" y="343958"/>
                    <a:pt x="10903" y="469371"/>
                    <a:pt x="2966" y="577850"/>
                  </a:cubicBezTo>
                  <a:cubicBezTo>
                    <a:pt x="-4971" y="686329"/>
                    <a:pt x="849" y="806450"/>
                    <a:pt x="47416" y="898525"/>
                  </a:cubicBezTo>
                  <a:cubicBezTo>
                    <a:pt x="93983" y="990600"/>
                    <a:pt x="181824" y="1085321"/>
                    <a:pt x="282366" y="1130300"/>
                  </a:cubicBezTo>
                  <a:cubicBezTo>
                    <a:pt x="382908" y="1175279"/>
                    <a:pt x="522608" y="1183217"/>
                    <a:pt x="650666" y="1168400"/>
                  </a:cubicBezTo>
                  <a:cubicBezTo>
                    <a:pt x="778724" y="1153583"/>
                    <a:pt x="946470" y="1102783"/>
                    <a:pt x="1050716" y="1041400"/>
                  </a:cubicBezTo>
                  <a:cubicBezTo>
                    <a:pt x="1154962" y="980017"/>
                    <a:pt x="1204703" y="872596"/>
                    <a:pt x="1276141" y="800100"/>
                  </a:cubicBezTo>
                  <a:cubicBezTo>
                    <a:pt x="1347579" y="727604"/>
                    <a:pt x="1393616" y="661988"/>
                    <a:pt x="1479341" y="606425"/>
                  </a:cubicBezTo>
                  <a:cubicBezTo>
                    <a:pt x="1565066" y="550863"/>
                    <a:pt x="1681483" y="509587"/>
                    <a:pt x="1790491" y="466725"/>
                  </a:cubicBezTo>
                  <a:cubicBezTo>
                    <a:pt x="1899499" y="423863"/>
                    <a:pt x="2016445" y="386556"/>
                    <a:pt x="2133391" y="349250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1679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326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4933" y="5515947"/>
            <a:ext cx="3447550" cy="3246709"/>
            <a:chOff x="88345" y="4014788"/>
            <a:chExt cx="2667747" cy="2512334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4"/>
            <a:srcRect l="1927" t="24792" r="59622" b="8439"/>
            <a:stretch/>
          </p:blipFill>
          <p:spPr>
            <a:xfrm>
              <a:off x="90740" y="4020030"/>
              <a:ext cx="2665352" cy="250709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3" name="フリーフォーム 12"/>
            <p:cNvSpPr/>
            <p:nvPr/>
          </p:nvSpPr>
          <p:spPr>
            <a:xfrm>
              <a:off x="88345" y="4014788"/>
              <a:ext cx="2626519" cy="1291401"/>
            </a:xfrm>
            <a:custGeom>
              <a:avLst/>
              <a:gdLst>
                <a:gd name="connsiteX0" fmla="*/ 0 w 2626519"/>
                <a:gd name="connsiteY0" fmla="*/ 438150 h 1291401"/>
                <a:gd name="connsiteX1" fmla="*/ 247650 w 2626519"/>
                <a:gd name="connsiteY1" fmla="*/ 588168 h 1291401"/>
                <a:gd name="connsiteX2" fmla="*/ 502444 w 2626519"/>
                <a:gd name="connsiteY2" fmla="*/ 792956 h 1291401"/>
                <a:gd name="connsiteX3" fmla="*/ 873919 w 2626519"/>
                <a:gd name="connsiteY3" fmla="*/ 1066800 h 1291401"/>
                <a:gd name="connsiteX4" fmla="*/ 1262062 w 2626519"/>
                <a:gd name="connsiteY4" fmla="*/ 1233487 h 1291401"/>
                <a:gd name="connsiteX5" fmla="*/ 1566862 w 2626519"/>
                <a:gd name="connsiteY5" fmla="*/ 1285875 h 1291401"/>
                <a:gd name="connsiteX6" fmla="*/ 1921669 w 2626519"/>
                <a:gd name="connsiteY6" fmla="*/ 1116806 h 1291401"/>
                <a:gd name="connsiteX7" fmla="*/ 2164556 w 2626519"/>
                <a:gd name="connsiteY7" fmla="*/ 847725 h 1291401"/>
                <a:gd name="connsiteX8" fmla="*/ 2274094 w 2626519"/>
                <a:gd name="connsiteY8" fmla="*/ 502443 h 1291401"/>
                <a:gd name="connsiteX9" fmla="*/ 2286000 w 2626519"/>
                <a:gd name="connsiteY9" fmla="*/ 264318 h 1291401"/>
                <a:gd name="connsiteX10" fmla="*/ 2364581 w 2626519"/>
                <a:gd name="connsiteY10" fmla="*/ 121443 h 1291401"/>
                <a:gd name="connsiteX11" fmla="*/ 2626519 w 2626519"/>
                <a:gd name="connsiteY11" fmla="*/ 0 h 1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6519" h="1291401">
                  <a:moveTo>
                    <a:pt x="0" y="438150"/>
                  </a:moveTo>
                  <a:cubicBezTo>
                    <a:pt x="81954" y="483592"/>
                    <a:pt x="163909" y="529034"/>
                    <a:pt x="247650" y="588168"/>
                  </a:cubicBezTo>
                  <a:cubicBezTo>
                    <a:pt x="331391" y="647302"/>
                    <a:pt x="398066" y="713184"/>
                    <a:pt x="502444" y="792956"/>
                  </a:cubicBezTo>
                  <a:cubicBezTo>
                    <a:pt x="606822" y="872728"/>
                    <a:pt x="747316" y="993378"/>
                    <a:pt x="873919" y="1066800"/>
                  </a:cubicBezTo>
                  <a:cubicBezTo>
                    <a:pt x="1000522" y="1140222"/>
                    <a:pt x="1146572" y="1196975"/>
                    <a:pt x="1262062" y="1233487"/>
                  </a:cubicBezTo>
                  <a:cubicBezTo>
                    <a:pt x="1377553" y="1270000"/>
                    <a:pt x="1456928" y="1305322"/>
                    <a:pt x="1566862" y="1285875"/>
                  </a:cubicBezTo>
                  <a:cubicBezTo>
                    <a:pt x="1676796" y="1266428"/>
                    <a:pt x="1822053" y="1189831"/>
                    <a:pt x="1921669" y="1116806"/>
                  </a:cubicBezTo>
                  <a:cubicBezTo>
                    <a:pt x="2021285" y="1043781"/>
                    <a:pt x="2105819" y="950119"/>
                    <a:pt x="2164556" y="847725"/>
                  </a:cubicBezTo>
                  <a:cubicBezTo>
                    <a:pt x="2223293" y="745331"/>
                    <a:pt x="2253853" y="599678"/>
                    <a:pt x="2274094" y="502443"/>
                  </a:cubicBezTo>
                  <a:cubicBezTo>
                    <a:pt x="2294335" y="405208"/>
                    <a:pt x="2270919" y="327818"/>
                    <a:pt x="2286000" y="264318"/>
                  </a:cubicBezTo>
                  <a:cubicBezTo>
                    <a:pt x="2301081" y="200818"/>
                    <a:pt x="2307828" y="165496"/>
                    <a:pt x="2364581" y="121443"/>
                  </a:cubicBezTo>
                  <a:cubicBezTo>
                    <a:pt x="2421334" y="77390"/>
                    <a:pt x="2523926" y="38695"/>
                    <a:pt x="2626519" y="0"/>
                  </a:cubicBezTo>
                </a:path>
              </a:pathLst>
            </a:cu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1679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326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88345" y="4017169"/>
              <a:ext cx="2338387" cy="1139509"/>
            </a:xfrm>
            <a:custGeom>
              <a:avLst/>
              <a:gdLst>
                <a:gd name="connsiteX0" fmla="*/ 0 w 2338387"/>
                <a:gd name="connsiteY0" fmla="*/ 138112 h 1139509"/>
                <a:gd name="connsiteX1" fmla="*/ 138112 w 2338387"/>
                <a:gd name="connsiteY1" fmla="*/ 295275 h 1139509"/>
                <a:gd name="connsiteX2" fmla="*/ 402431 w 2338387"/>
                <a:gd name="connsiteY2" fmla="*/ 400050 h 1139509"/>
                <a:gd name="connsiteX3" fmla="*/ 604837 w 2338387"/>
                <a:gd name="connsiteY3" fmla="*/ 478631 h 1139509"/>
                <a:gd name="connsiteX4" fmla="*/ 816769 w 2338387"/>
                <a:gd name="connsiteY4" fmla="*/ 666750 h 1139509"/>
                <a:gd name="connsiteX5" fmla="*/ 1019175 w 2338387"/>
                <a:gd name="connsiteY5" fmla="*/ 869156 h 1139509"/>
                <a:gd name="connsiteX6" fmla="*/ 1302544 w 2338387"/>
                <a:gd name="connsiteY6" fmla="*/ 1057275 h 1139509"/>
                <a:gd name="connsiteX7" fmla="*/ 1612106 w 2338387"/>
                <a:gd name="connsiteY7" fmla="*/ 1138237 h 1139509"/>
                <a:gd name="connsiteX8" fmla="*/ 1900237 w 2338387"/>
                <a:gd name="connsiteY8" fmla="*/ 1000125 h 1139509"/>
                <a:gd name="connsiteX9" fmla="*/ 2047875 w 2338387"/>
                <a:gd name="connsiteY9" fmla="*/ 835819 h 1139509"/>
                <a:gd name="connsiteX10" fmla="*/ 2055019 w 2338387"/>
                <a:gd name="connsiteY10" fmla="*/ 707231 h 1139509"/>
                <a:gd name="connsiteX11" fmla="*/ 1959769 w 2338387"/>
                <a:gd name="connsiteY11" fmla="*/ 595312 h 1139509"/>
                <a:gd name="connsiteX12" fmla="*/ 1881187 w 2338387"/>
                <a:gd name="connsiteY12" fmla="*/ 469106 h 1139509"/>
                <a:gd name="connsiteX13" fmla="*/ 1850231 w 2338387"/>
                <a:gd name="connsiteY13" fmla="*/ 342900 h 1139509"/>
                <a:gd name="connsiteX14" fmla="*/ 1957387 w 2338387"/>
                <a:gd name="connsiteY14" fmla="*/ 197644 h 1139509"/>
                <a:gd name="connsiteX15" fmla="*/ 2178844 w 2338387"/>
                <a:gd name="connsiteY15" fmla="*/ 61912 h 1139509"/>
                <a:gd name="connsiteX16" fmla="*/ 2338387 w 2338387"/>
                <a:gd name="connsiteY16" fmla="*/ 0 h 113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38387" h="1139509">
                  <a:moveTo>
                    <a:pt x="0" y="138112"/>
                  </a:moveTo>
                  <a:cubicBezTo>
                    <a:pt x="35520" y="194865"/>
                    <a:pt x="71040" y="251619"/>
                    <a:pt x="138112" y="295275"/>
                  </a:cubicBezTo>
                  <a:cubicBezTo>
                    <a:pt x="205184" y="338931"/>
                    <a:pt x="402431" y="400050"/>
                    <a:pt x="402431" y="400050"/>
                  </a:cubicBezTo>
                  <a:cubicBezTo>
                    <a:pt x="480219" y="430609"/>
                    <a:pt x="535781" y="434181"/>
                    <a:pt x="604837" y="478631"/>
                  </a:cubicBezTo>
                  <a:cubicBezTo>
                    <a:pt x="673893" y="523081"/>
                    <a:pt x="747713" y="601663"/>
                    <a:pt x="816769" y="666750"/>
                  </a:cubicBezTo>
                  <a:cubicBezTo>
                    <a:pt x="885825" y="731838"/>
                    <a:pt x="938213" y="804069"/>
                    <a:pt x="1019175" y="869156"/>
                  </a:cubicBezTo>
                  <a:cubicBezTo>
                    <a:pt x="1100137" y="934243"/>
                    <a:pt x="1203722" y="1012428"/>
                    <a:pt x="1302544" y="1057275"/>
                  </a:cubicBezTo>
                  <a:cubicBezTo>
                    <a:pt x="1401366" y="1102122"/>
                    <a:pt x="1512490" y="1147762"/>
                    <a:pt x="1612106" y="1138237"/>
                  </a:cubicBezTo>
                  <a:cubicBezTo>
                    <a:pt x="1711722" y="1128712"/>
                    <a:pt x="1827609" y="1050528"/>
                    <a:pt x="1900237" y="1000125"/>
                  </a:cubicBezTo>
                  <a:cubicBezTo>
                    <a:pt x="1972865" y="949722"/>
                    <a:pt x="2022078" y="884635"/>
                    <a:pt x="2047875" y="835819"/>
                  </a:cubicBezTo>
                  <a:cubicBezTo>
                    <a:pt x="2073672" y="787003"/>
                    <a:pt x="2069703" y="747315"/>
                    <a:pt x="2055019" y="707231"/>
                  </a:cubicBezTo>
                  <a:cubicBezTo>
                    <a:pt x="2040335" y="667147"/>
                    <a:pt x="1988741" y="635000"/>
                    <a:pt x="1959769" y="595312"/>
                  </a:cubicBezTo>
                  <a:cubicBezTo>
                    <a:pt x="1930797" y="555625"/>
                    <a:pt x="1899443" y="511175"/>
                    <a:pt x="1881187" y="469106"/>
                  </a:cubicBezTo>
                  <a:cubicBezTo>
                    <a:pt x="1862931" y="427037"/>
                    <a:pt x="1837531" y="388144"/>
                    <a:pt x="1850231" y="342900"/>
                  </a:cubicBezTo>
                  <a:cubicBezTo>
                    <a:pt x="1862931" y="297656"/>
                    <a:pt x="1902618" y="244475"/>
                    <a:pt x="1957387" y="197644"/>
                  </a:cubicBezTo>
                  <a:cubicBezTo>
                    <a:pt x="2012156" y="150813"/>
                    <a:pt x="2115344" y="94853"/>
                    <a:pt x="2178844" y="61912"/>
                  </a:cubicBezTo>
                  <a:cubicBezTo>
                    <a:pt x="2242344" y="28971"/>
                    <a:pt x="2290365" y="14485"/>
                    <a:pt x="2338387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1679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326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5E2373-6EB9-CC28-BAC4-406132C85607}"/>
              </a:ext>
            </a:extLst>
          </p:cNvPr>
          <p:cNvSpPr txBox="1"/>
          <p:nvPr/>
        </p:nvSpPr>
        <p:spPr>
          <a:xfrm>
            <a:off x="61564" y="1098633"/>
            <a:ext cx="8418953" cy="41892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93046" tIns="0" rIns="93046" bIns="46523" rtlCol="0" anchor="ctr" anchorCtr="0">
            <a:noAutofit/>
          </a:bodyPr>
          <a:lstStyle/>
          <a:p>
            <a:pPr marL="350812" indent="-350812" algn="just" defTabSz="1181679" fontAlgn="base">
              <a:spcBef>
                <a:spcPct val="0"/>
              </a:spcBef>
              <a:spcAft>
                <a:spcPts val="775"/>
              </a:spcAft>
            </a:pP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＜ポイント＞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にかけて冬型の気圧配置になり、北日本の日本海側や北陸地方では大荒れの天気となって、局地的に降雪の強まる地域がある。北陸地方では、今季初めての大雪となる可能性がある。</a:t>
            </a:r>
            <a:endParaRPr lang="en-US" altLang="ja-JP" sz="180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0812" indent="-350812" algn="just" defTabSz="1181679" fontAlgn="base">
              <a:spcBef>
                <a:spcPct val="0"/>
              </a:spcBef>
              <a:spcAft>
                <a:spcPts val="775"/>
              </a:spcAft>
            </a:pP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＜概況＞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日から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日にかけて冬型の気圧配置となり、北日本を中心に強い寒気が流れ込む。</a:t>
            </a:r>
            <a:endParaRPr lang="en-US" altLang="ja-JP" sz="180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0812" indent="-350812" algn="just" defTabSz="1181679" fontAlgn="base">
              <a:spcBef>
                <a:spcPct val="0"/>
              </a:spcBef>
              <a:spcAft>
                <a:spcPts val="775"/>
              </a:spcAft>
            </a:pP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＜暴風雪・高波・大雪＞北日本の日本海側や北陸地方では大荒れの天気となり、局地的に降雪の強まる地域がある。</a:t>
            </a:r>
            <a:endParaRPr lang="en-US" altLang="ja-JP" sz="180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0812" indent="-350812" algn="just" defTabSz="1181679" fontAlgn="base">
              <a:spcBef>
                <a:spcPct val="0"/>
              </a:spcBef>
              <a:spcAft>
                <a:spcPts val="775"/>
              </a:spcAft>
            </a:pP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＜注意・警戒事項＞暴風雪、猛ふぶきや吹きだまりによる交通障害、高波に警戒。大雪に注意・警戒。また、電線への着雪やなだれにも注意。今後発表する早期注意情報、気象情報、警報・注意報に留意。</a:t>
            </a:r>
            <a:endParaRPr lang="en-US" altLang="ja-JP" sz="180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0812" indent="-350812" algn="just" defTabSz="1181679" fontAlgn="base">
              <a:spcBef>
                <a:spcPct val="0"/>
              </a:spcBef>
              <a:spcAft>
                <a:spcPts val="775"/>
              </a:spcAft>
            </a:pP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lang="en-US" altLang="ja-JP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日以降について＞</a:t>
            </a:r>
            <a:r>
              <a:rPr lang="en-US" altLang="ja-JP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  <a:r>
              <a:rPr lang="en-US" altLang="ja-JP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以降は再び冬型の気圧配置となり、</a:t>
            </a:r>
            <a:r>
              <a:rPr lang="en-US" altLang="ja-JP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日から</a:t>
            </a:r>
            <a:r>
              <a:rPr lang="en-US" altLang="ja-JP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809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日の期間よりもさらに強い寒気が流れ込む。</a:t>
            </a:r>
            <a:r>
              <a:rPr lang="ja-JP" altLang="en-US" sz="180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広い範囲で気温が平年よりかなり低くなり、大雪となる可能性がある。今後の防災気象情報に留意。</a:t>
            </a:r>
          </a:p>
        </p:txBody>
      </p:sp>
      <p:sp>
        <p:nvSpPr>
          <p:cNvPr id="17" name="タイトル 2"/>
          <p:cNvSpPr>
            <a:spLocks noGrp="1"/>
          </p:cNvSpPr>
          <p:nvPr>
            <p:ph type="title"/>
          </p:nvPr>
        </p:nvSpPr>
        <p:spPr>
          <a:xfrm>
            <a:off x="0" y="24448"/>
            <a:ext cx="12775705" cy="7447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102" dirty="0">
                <a:solidFill>
                  <a:schemeClr val="tx1"/>
                </a:solidFill>
              </a:rPr>
              <a:t>17</a:t>
            </a:r>
            <a:r>
              <a:rPr lang="ja-JP" altLang="en-US" sz="3102" dirty="0">
                <a:solidFill>
                  <a:schemeClr val="tx1"/>
                </a:solidFill>
              </a:rPr>
              <a:t>日からの冬型の気圧配置について</a:t>
            </a:r>
            <a:r>
              <a:rPr lang="ja-JP" altLang="en-US" sz="2326" dirty="0">
                <a:solidFill>
                  <a:schemeClr val="tx1"/>
                </a:solidFill>
              </a:rPr>
              <a:t/>
            </a:r>
            <a:br>
              <a:rPr lang="ja-JP" altLang="en-US" sz="2326" dirty="0">
                <a:solidFill>
                  <a:schemeClr val="tx1"/>
                </a:solidFill>
              </a:rPr>
            </a:br>
            <a:r>
              <a:rPr lang="ja-JP" altLang="en-US" sz="1809" dirty="0">
                <a:solidFill>
                  <a:schemeClr val="tx1"/>
                </a:solidFill>
                <a:latin typeface="+mn-ea"/>
                <a:ea typeface="+mn-ea"/>
              </a:rPr>
              <a:t>（暴風雪、猛ふぶきや吹きだまりによる交通障害、高波に警戒。大雪に注意・警戒。）</a:t>
            </a:r>
            <a:endParaRPr lang="ja-JP" altLang="en-US" sz="1525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4" name="タイトル 2"/>
          <p:cNvSpPr txBox="1">
            <a:spLocks/>
          </p:cNvSpPr>
          <p:nvPr/>
        </p:nvSpPr>
        <p:spPr bwMode="auto">
          <a:xfrm>
            <a:off x="9143423" y="277868"/>
            <a:ext cx="3751702" cy="6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69" tIns="59084" rIns="118169" bIns="5908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r" defTabSz="1181679"/>
            <a:r>
              <a:rPr lang="ja-JP" altLang="en-US" sz="2068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　令和</a:t>
            </a:r>
            <a:r>
              <a:rPr lang="en-US" altLang="ja-JP" sz="2068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5</a:t>
            </a:r>
            <a:r>
              <a:rPr lang="ja-JP" altLang="en-US" sz="2068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年</a:t>
            </a:r>
            <a:r>
              <a:rPr lang="en-US" altLang="ja-JP" sz="2068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12</a:t>
            </a:r>
            <a:r>
              <a:rPr lang="ja-JP" altLang="en-US" sz="2068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月</a:t>
            </a:r>
            <a:r>
              <a:rPr lang="en-US" altLang="ja-JP" sz="2068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15</a:t>
            </a:r>
            <a:r>
              <a:rPr lang="ja-JP" altLang="en-US" sz="2068" kern="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日</a:t>
            </a:r>
            <a:r>
              <a:rPr lang="en-US" altLang="ja-JP" sz="2068" kern="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13</a:t>
            </a:r>
            <a:r>
              <a:rPr lang="ja-JP" altLang="en-US" sz="2068" kern="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時</a:t>
            </a:r>
            <a:r>
              <a:rPr lang="en-US" altLang="ja-JP" sz="2068" kern="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00</a:t>
            </a:r>
            <a:r>
              <a:rPr lang="ja-JP" altLang="en-US" sz="2068" kern="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分</a:t>
            </a:r>
            <a:endParaRPr lang="ja-JP" altLang="en-US" sz="2068" kern="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1760" y="8713676"/>
            <a:ext cx="2952785" cy="462666"/>
            <a:chOff x="120170" y="6506802"/>
            <a:chExt cx="2284893" cy="358015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120170" y="6635343"/>
              <a:ext cx="601736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120170" y="6773503"/>
              <a:ext cx="601736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715279" y="6651316"/>
              <a:ext cx="1689784" cy="21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8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上空約</a:t>
              </a:r>
              <a:r>
                <a:rPr lang="en-US" altLang="ja-JP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5500m</a:t>
              </a:r>
              <a:r>
                <a:rPr lang="ja-JP" altLang="en-US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の気温</a:t>
              </a:r>
              <a:r>
                <a:rPr lang="en-US" altLang="ja-JP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-30</a:t>
              </a:r>
              <a:r>
                <a:rPr lang="ja-JP" altLang="en-US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度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15278" y="6506802"/>
              <a:ext cx="1689785" cy="21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08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上空約</a:t>
              </a:r>
              <a:r>
                <a:rPr lang="en-US" altLang="ja-JP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5500m</a:t>
              </a:r>
              <a:r>
                <a:rPr lang="ja-JP" altLang="en-US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の気温</a:t>
              </a:r>
              <a:r>
                <a:rPr lang="en-US" altLang="ja-JP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-36</a:t>
              </a:r>
              <a:r>
                <a:rPr lang="ja-JP" altLang="en-US" sz="119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度</a:t>
              </a: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8502888" y="1082222"/>
            <a:ext cx="3709182" cy="247843"/>
          </a:xfrm>
          <a:prstGeom prst="rect">
            <a:avLst/>
          </a:prstGeom>
          <a:noFill/>
          <a:ln>
            <a:noFill/>
          </a:ln>
        </p:spPr>
        <p:txBody>
          <a:bodyPr wrap="square" lIns="46523" tIns="46523" rIns="46523" bIns="46523" rtlCol="0">
            <a:spAutoFit/>
          </a:bodyPr>
          <a:lstStyle/>
          <a:p>
            <a:pPr defTabSz="1181679">
              <a:lnSpc>
                <a:spcPts val="1163"/>
              </a:lnSpc>
              <a:defRPr/>
            </a:pPr>
            <a:r>
              <a:rPr lang="ja-JP" altLang="en-US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予想される</a:t>
            </a:r>
            <a:r>
              <a:rPr lang="en-US" altLang="ja-JP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24</a:t>
            </a:r>
            <a:r>
              <a:rPr lang="ja-JP" altLang="en-US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時間降雪量（多い所、単位</a:t>
            </a:r>
            <a:r>
              <a:rPr lang="en-US" altLang="ja-JP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:cm</a:t>
            </a:r>
            <a:r>
              <a:rPr lang="ja-JP" altLang="en-US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）</a:t>
            </a:r>
            <a:endParaRPr lang="en-US" altLang="ja-JP" sz="1292" dirty="0">
              <a:solidFill>
                <a:prstClr val="black"/>
              </a:solidFill>
              <a:latin typeface="ＭＳ Ｐゴシック"/>
              <a:ea typeface="ＭＳ Ｐゴシック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396795" y="2494107"/>
            <a:ext cx="4204091" cy="273491"/>
          </a:xfrm>
          <a:prstGeom prst="rect">
            <a:avLst/>
          </a:prstGeom>
          <a:noFill/>
          <a:ln>
            <a:noFill/>
          </a:ln>
        </p:spPr>
        <p:txBody>
          <a:bodyPr wrap="square" lIns="46523" tIns="46523" rIns="46523" bIns="46523" rtlCol="0">
            <a:spAutoFit/>
          </a:bodyPr>
          <a:lstStyle/>
          <a:p>
            <a:pPr algn="ctr" defTabSz="1181679" fontAlgn="base">
              <a:lnSpc>
                <a:spcPts val="1422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予想される最大風速、最大瞬間風速</a:t>
            </a:r>
            <a:r>
              <a:rPr lang="en-US" altLang="ja-JP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(m/s)</a:t>
            </a:r>
            <a:r>
              <a:rPr lang="ja-JP" altLang="en-US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と波の高さ</a:t>
            </a:r>
            <a:r>
              <a:rPr lang="en-US" altLang="ja-JP" sz="1292" dirty="0">
                <a:solidFill>
                  <a:prstClr val="black"/>
                </a:solidFill>
                <a:latin typeface="ＭＳ Ｐゴシック"/>
                <a:ea typeface="ＭＳ Ｐゴシック"/>
                <a:cs typeface="Meiryo UI" panose="020B0604030504040204" pitchFamily="50" charset="-128"/>
              </a:rPr>
              <a:t>(m)</a:t>
            </a:r>
          </a:p>
        </p:txBody>
      </p:sp>
      <p:sp>
        <p:nvSpPr>
          <p:cNvPr id="66" name="テキスト ボックス 59"/>
          <p:cNvSpPr txBox="1"/>
          <p:nvPr/>
        </p:nvSpPr>
        <p:spPr>
          <a:xfrm>
            <a:off x="9999762" y="8872352"/>
            <a:ext cx="291000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68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36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04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473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342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209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078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0945" algn="l" defTabSz="957736" rtl="0" eaLnBrk="1" latinLnBrk="0" hangingPunct="1">
              <a:defRPr kumimoji="1"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37682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92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292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292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可能性がある、</a:t>
            </a:r>
            <a:r>
              <a:rPr lang="ja-JP" altLang="en-US" sz="1292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292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可能性が高い）</a:t>
            </a:r>
            <a:endParaRPr lang="en-US" altLang="ja-JP" sz="1292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325644" y="5439026"/>
            <a:ext cx="3690888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警報級となる可能性のある期間</a:t>
            </a:r>
            <a:r>
              <a:rPr lang="en-US" altLang="ja-JP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】15</a:t>
            </a:r>
            <a:r>
              <a:rPr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時現在</a:t>
            </a:r>
            <a:endParaRPr lang="en-US" altLang="ja-JP" sz="129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585443" y="8529533"/>
            <a:ext cx="870100" cy="20331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45" tIns="42945" rIns="42945" bIns="42945" rtlCol="0" anchor="ctr"/>
          <a:lstStyle/>
          <a:p>
            <a:pPr algn="ctr" defTabSz="118167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81936" y="5542140"/>
            <a:ext cx="1063132" cy="2460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45" tIns="42945" rIns="42945" bIns="42945" rtlCol="0" anchor="ctr"/>
          <a:lstStyle/>
          <a:p>
            <a:pPr algn="ctr" defTabSz="118167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予想天気図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364013" y="8531818"/>
            <a:ext cx="870100" cy="20331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45" tIns="42945" rIns="42945" bIns="42945" rtlCol="0" anchor="ctr"/>
          <a:lstStyle/>
          <a:p>
            <a:pPr algn="ctr" defTabSz="118167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835398" y="5542610"/>
            <a:ext cx="1063132" cy="2460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45" tIns="42945" rIns="42945" bIns="42945" rtlCol="0" anchor="ctr"/>
          <a:lstStyle/>
          <a:p>
            <a:pPr algn="ctr" defTabSz="118167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1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予想天気図</a:t>
            </a:r>
          </a:p>
        </p:txBody>
      </p:sp>
      <p:graphicFrame>
        <p:nvGraphicFramePr>
          <p:cNvPr id="52" name="表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92635"/>
              </p:ext>
            </p:extLst>
          </p:nvPr>
        </p:nvGraphicFramePr>
        <p:xfrm>
          <a:off x="8577984" y="2730773"/>
          <a:ext cx="4108445" cy="2557116"/>
        </p:xfrm>
        <a:graphic>
          <a:graphicData uri="http://schemas.openxmlformats.org/drawingml/2006/table">
            <a:tbl>
              <a:tblPr/>
              <a:tblGrid>
                <a:gridCol w="1064893">
                  <a:extLst>
                    <a:ext uri="{9D8B030D-6E8A-4147-A177-3AD203B41FA5}">
                      <a16:colId xmlns:a16="http://schemas.microsoft.com/office/drawing/2014/main" val="1016771275"/>
                    </a:ext>
                  </a:extLst>
                </a:gridCol>
                <a:gridCol w="1090780">
                  <a:extLst>
                    <a:ext uri="{9D8B030D-6E8A-4147-A177-3AD203B41FA5}">
                      <a16:colId xmlns:a16="http://schemas.microsoft.com/office/drawing/2014/main" val="453367178"/>
                    </a:ext>
                  </a:extLst>
                </a:gridCol>
                <a:gridCol w="370397">
                  <a:extLst>
                    <a:ext uri="{9D8B030D-6E8A-4147-A177-3AD203B41FA5}">
                      <a16:colId xmlns:a16="http://schemas.microsoft.com/office/drawing/2014/main" val="1039308731"/>
                    </a:ext>
                  </a:extLst>
                </a:gridCol>
                <a:gridCol w="1211978">
                  <a:extLst>
                    <a:ext uri="{9D8B030D-6E8A-4147-A177-3AD203B41FA5}">
                      <a16:colId xmlns:a16="http://schemas.microsoft.com/office/drawing/2014/main" val="37895426"/>
                    </a:ext>
                  </a:extLst>
                </a:gridCol>
                <a:gridCol w="370397">
                  <a:extLst>
                    <a:ext uri="{9D8B030D-6E8A-4147-A177-3AD203B41FA5}">
                      <a16:colId xmlns:a16="http://schemas.microsoft.com/office/drawing/2014/main" val="3310898709"/>
                    </a:ext>
                  </a:extLst>
                </a:gridCol>
              </a:tblGrid>
              <a:tr h="225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地域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0022" marR="20022" marT="200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653423"/>
                  </a:ext>
                </a:extLst>
              </a:tr>
              <a:tr h="368663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0022" marR="20022" marT="200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最大風速</a:t>
                      </a:r>
                      <a:endParaRPr lang="en-US" altLang="ja-JP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最大瞬間風速</a:t>
                      </a:r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波の</a:t>
                      </a:r>
                      <a:endParaRPr lang="en-US" altLang="ja-JP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高さ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最大風速</a:t>
                      </a:r>
                      <a:endParaRPr lang="en-US" altLang="ja-JP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最大瞬間風速</a:t>
                      </a:r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波の</a:t>
                      </a:r>
                      <a:endParaRPr lang="en-US" altLang="ja-JP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高さ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897233"/>
                  </a:ext>
                </a:extLst>
              </a:tr>
              <a:tr h="3848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北海道地方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23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(25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912951"/>
                  </a:ext>
                </a:extLst>
              </a:tr>
              <a:tr h="38999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東北地方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23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(25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646446"/>
                  </a:ext>
                </a:extLst>
              </a:tr>
              <a:tr h="38999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北陸地方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23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(25</a:t>
                      </a:r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753492"/>
                  </a:ext>
                </a:extLst>
              </a:tr>
              <a:tr h="26609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近畿地方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23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038057"/>
                  </a:ext>
                </a:extLst>
              </a:tr>
              <a:tr h="26609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中国地方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23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127294"/>
                  </a:ext>
                </a:extLst>
              </a:tr>
              <a:tr h="26609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沖縄地方</a:t>
                      </a:r>
                      <a:endParaRPr lang="en-US" altLang="ja-JP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6523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713762"/>
                  </a:ext>
                </a:extLst>
              </a:tr>
            </a:tbl>
          </a:graphicData>
        </a:graphic>
      </p:graphicFrame>
      <p:graphicFrame>
        <p:nvGraphicFramePr>
          <p:cNvPr id="56" name="表 55">
            <a:extLst>
              <a:ext uri="{FF2B5EF4-FFF2-40B4-BE49-F238E27FC236}">
                <a16:creationId xmlns:a16="http://schemas.microsoft.com/office/drawing/2014/main" id="{509D7636-853B-4CC5-9668-97A824FCB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47364"/>
              </p:ext>
            </p:extLst>
          </p:nvPr>
        </p:nvGraphicFramePr>
        <p:xfrm>
          <a:off x="8577985" y="1297461"/>
          <a:ext cx="4108446" cy="1196644"/>
        </p:xfrm>
        <a:graphic>
          <a:graphicData uri="http://schemas.openxmlformats.org/drawingml/2006/table">
            <a:tbl>
              <a:tblPr/>
              <a:tblGrid>
                <a:gridCol w="1162768">
                  <a:extLst>
                    <a:ext uri="{9D8B030D-6E8A-4147-A177-3AD203B41FA5}">
                      <a16:colId xmlns:a16="http://schemas.microsoft.com/office/drawing/2014/main" val="1434108879"/>
                    </a:ext>
                  </a:extLst>
                </a:gridCol>
                <a:gridCol w="1472839">
                  <a:extLst>
                    <a:ext uri="{9D8B030D-6E8A-4147-A177-3AD203B41FA5}">
                      <a16:colId xmlns:a16="http://schemas.microsoft.com/office/drawing/2014/main" val="4231090930"/>
                    </a:ext>
                  </a:extLst>
                </a:gridCol>
                <a:gridCol w="1472839">
                  <a:extLst>
                    <a:ext uri="{9D8B030D-6E8A-4147-A177-3AD203B41FA5}">
                      <a16:colId xmlns:a16="http://schemas.microsoft.com/office/drawing/2014/main" val="2964788658"/>
                    </a:ext>
                  </a:extLst>
                </a:gridCol>
              </a:tblGrid>
              <a:tr h="440869">
                <a:tc>
                  <a:txBody>
                    <a:bodyPr/>
                    <a:lstStyle>
                      <a:lvl1pPr marL="0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04804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609609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914413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219218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524021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1828826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133630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2438434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地域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04804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609609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914413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219218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524021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1828826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133630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2438434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時までの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時間降雪量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304804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609609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914413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219218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1524021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1828826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2133630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2438434" algn="l" defTabSz="609609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ja-JP" altLang="en-US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r>
                        <a:rPr lang="en-US" altLang="ja-JP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altLang="en-US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時までの</a:t>
                      </a:r>
                      <a:endParaRPr lang="en-US" altLang="ja-JP" sz="1400" b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en-US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時間降雪量</a:t>
                      </a:r>
                      <a:endParaRPr lang="ja-JP" altLang="en-US" sz="1400" b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119483"/>
                  </a:ext>
                </a:extLst>
              </a:tr>
              <a:tr h="2519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北海道地方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105433"/>
                  </a:ext>
                </a:extLst>
              </a:tr>
              <a:tr h="2519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東北地方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604172"/>
                  </a:ext>
                </a:extLst>
              </a:tr>
              <a:tr h="2519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北陸地方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81745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52841"/>
              </p:ext>
            </p:extLst>
          </p:nvPr>
        </p:nvGraphicFramePr>
        <p:xfrm>
          <a:off x="7473021" y="5709898"/>
          <a:ext cx="5213405" cy="3203970"/>
        </p:xfrm>
        <a:graphic>
          <a:graphicData uri="http://schemas.openxmlformats.org/drawingml/2006/table">
            <a:tbl>
              <a:tblPr/>
              <a:tblGrid>
                <a:gridCol w="1251217">
                  <a:extLst>
                    <a:ext uri="{9D8B030D-6E8A-4147-A177-3AD203B41FA5}">
                      <a16:colId xmlns:a16="http://schemas.microsoft.com/office/drawing/2014/main" val="3347185198"/>
                    </a:ext>
                  </a:extLst>
                </a:gridCol>
                <a:gridCol w="1146950">
                  <a:extLst>
                    <a:ext uri="{9D8B030D-6E8A-4147-A177-3AD203B41FA5}">
                      <a16:colId xmlns:a16="http://schemas.microsoft.com/office/drawing/2014/main" val="1472116267"/>
                    </a:ext>
                  </a:extLst>
                </a:gridCol>
                <a:gridCol w="625609">
                  <a:extLst>
                    <a:ext uri="{9D8B030D-6E8A-4147-A177-3AD203B41FA5}">
                      <a16:colId xmlns:a16="http://schemas.microsoft.com/office/drawing/2014/main" val="4209853985"/>
                    </a:ext>
                  </a:extLst>
                </a:gridCol>
                <a:gridCol w="312804">
                  <a:extLst>
                    <a:ext uri="{9D8B030D-6E8A-4147-A177-3AD203B41FA5}">
                      <a16:colId xmlns:a16="http://schemas.microsoft.com/office/drawing/2014/main" val="3227080939"/>
                    </a:ext>
                  </a:extLst>
                </a:gridCol>
                <a:gridCol w="312804">
                  <a:extLst>
                    <a:ext uri="{9D8B030D-6E8A-4147-A177-3AD203B41FA5}">
                      <a16:colId xmlns:a16="http://schemas.microsoft.com/office/drawing/2014/main" val="1072194066"/>
                    </a:ext>
                  </a:extLst>
                </a:gridCol>
                <a:gridCol w="625609">
                  <a:extLst>
                    <a:ext uri="{9D8B030D-6E8A-4147-A177-3AD203B41FA5}">
                      <a16:colId xmlns:a16="http://schemas.microsoft.com/office/drawing/2014/main" val="3357944102"/>
                    </a:ext>
                  </a:extLst>
                </a:gridCol>
                <a:gridCol w="312804">
                  <a:extLst>
                    <a:ext uri="{9D8B030D-6E8A-4147-A177-3AD203B41FA5}">
                      <a16:colId xmlns:a16="http://schemas.microsoft.com/office/drawing/2014/main" val="3010524639"/>
                    </a:ext>
                  </a:extLst>
                </a:gridCol>
                <a:gridCol w="312804">
                  <a:extLst>
                    <a:ext uri="{9D8B030D-6E8A-4147-A177-3AD203B41FA5}">
                      <a16:colId xmlns:a16="http://schemas.microsoft.com/office/drawing/2014/main" val="273709683"/>
                    </a:ext>
                  </a:extLst>
                </a:gridCol>
                <a:gridCol w="312804">
                  <a:extLst>
                    <a:ext uri="{9D8B030D-6E8A-4147-A177-3AD203B41FA5}">
                      <a16:colId xmlns:a16="http://schemas.microsoft.com/office/drawing/2014/main" val="3822639431"/>
                    </a:ext>
                  </a:extLst>
                </a:gridCol>
              </a:tblGrid>
              <a:tr h="2844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412016"/>
                  </a:ext>
                </a:extLst>
              </a:tr>
              <a:tr h="2844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87602"/>
                  </a:ext>
                </a:extLst>
              </a:tr>
              <a:tr h="263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北海道地方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暴風雪・暴風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725273"/>
                  </a:ext>
                </a:extLst>
              </a:tr>
              <a:tr h="2635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波浪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856033"/>
                  </a:ext>
                </a:extLst>
              </a:tr>
              <a:tr h="263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東北地方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暴風雪・暴風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3566"/>
                  </a:ext>
                </a:extLst>
              </a:tr>
              <a:tr h="2635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波浪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95045"/>
                  </a:ext>
                </a:extLst>
              </a:tr>
              <a:tr h="2635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北陸地方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大雪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207788"/>
                  </a:ext>
                </a:extLst>
              </a:tr>
              <a:tr h="2635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暴風雪・暴風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73150"/>
                  </a:ext>
                </a:extLst>
              </a:tr>
              <a:tr h="2635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波浪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93656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近畿地方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波浪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054502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中国地方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波浪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350724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沖縄地方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波浪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470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6" y="1336484"/>
            <a:ext cx="6240546" cy="32530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290" y="1336481"/>
            <a:ext cx="6240546" cy="3253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102" dirty="0">
                <a:solidFill>
                  <a:schemeClr val="tx1"/>
                </a:solidFill>
              </a:rPr>
              <a:t>週間天気予報</a:t>
            </a:r>
            <a:r>
              <a:rPr lang="ja-JP" altLang="en-US" sz="2326" dirty="0">
                <a:solidFill>
                  <a:schemeClr val="tx1"/>
                </a:solidFill>
              </a:rPr>
              <a:t>（</a:t>
            </a:r>
            <a:r>
              <a:rPr lang="en-US" altLang="ja-JP" sz="2326" dirty="0">
                <a:solidFill>
                  <a:schemeClr val="tx1"/>
                </a:solidFill>
              </a:rPr>
              <a:t>15</a:t>
            </a:r>
            <a:r>
              <a:rPr lang="ja-JP" altLang="en-US" sz="2326" dirty="0">
                <a:solidFill>
                  <a:schemeClr val="tx1"/>
                </a:solidFill>
              </a:rPr>
              <a:t>日</a:t>
            </a:r>
            <a:r>
              <a:rPr lang="en-US" altLang="ja-JP" sz="2326" dirty="0">
                <a:solidFill>
                  <a:schemeClr val="tx1"/>
                </a:solidFill>
              </a:rPr>
              <a:t>11</a:t>
            </a:r>
            <a:r>
              <a:rPr lang="ja-JP" altLang="en-US" sz="2326" dirty="0">
                <a:solidFill>
                  <a:schemeClr val="tx1"/>
                </a:solidFill>
              </a:rPr>
              <a:t>時発表）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6" y="1661788"/>
            <a:ext cx="6240546" cy="9626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6" y="2624426"/>
            <a:ext cx="6240546" cy="9626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56" y="3587065"/>
            <a:ext cx="6240546" cy="96263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56" y="4549704"/>
            <a:ext cx="6240546" cy="96263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56" y="7437619"/>
            <a:ext cx="6240546" cy="96927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56" y="5512343"/>
            <a:ext cx="6240546" cy="9626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56" y="6474981"/>
            <a:ext cx="6240546" cy="96263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3290" y="1661788"/>
            <a:ext cx="6240546" cy="96263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3290" y="2624426"/>
            <a:ext cx="6240546" cy="96263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3290" y="5512343"/>
            <a:ext cx="6240546" cy="96263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3290" y="3587065"/>
            <a:ext cx="6240546" cy="96263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3290" y="4549704"/>
            <a:ext cx="6240546" cy="96263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3290" y="6474981"/>
            <a:ext cx="6240546" cy="96263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3290" y="7437619"/>
            <a:ext cx="6240546" cy="9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551D9640628D489F7C68F2D6DE33CA" ma:contentTypeVersion="17" ma:contentTypeDescription="新しいドキュメントを作成します。" ma:contentTypeScope="" ma:versionID="76b452aa3724a610e0e5b60b35683b7d">
  <xsd:schema xmlns:xsd="http://www.w3.org/2001/XMLSchema" xmlns:xs="http://www.w3.org/2001/XMLSchema" xmlns:p="http://schemas.microsoft.com/office/2006/metadata/properties" xmlns:ns2="de59f34c-5f2c-47ec-bd80-e582c923ef5b" xmlns:ns3="cb87d17b-ec29-40c6-a3f6-4455ef5eaa48" targetNamespace="http://schemas.microsoft.com/office/2006/metadata/properties" ma:root="true" ma:fieldsID="d057dd89ceb05c27028718fe49c3c239" ns2:_="" ns3:_="">
    <xsd:import namespace="de59f34c-5f2c-47ec-bd80-e582c923ef5b"/>
    <xsd:import namespace="cb87d17b-ec29-40c6-a3f6-4455ef5ea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9f34c-5f2c-47ec-bd80-e582c923e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7d17b-ec29-40c6-a3f6-4455ef5eaa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b2ba2b-30c9-43f2-8fa2-58cf4dc2a002}" ma:internalName="TaxCatchAll" ma:showField="CatchAllData" ma:web="cb87d17b-ec29-40c6-a3f6-4455ef5eaa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9f34c-5f2c-47ec-bd80-e582c923ef5b">
      <Terms xmlns="http://schemas.microsoft.com/office/infopath/2007/PartnerControls"/>
    </lcf76f155ced4ddcb4097134ff3c332f>
    <TaxCatchAll xmlns="cb87d17b-ec29-40c6-a3f6-4455ef5eaa48" xsi:nil="true"/>
  </documentManagement>
</p:properties>
</file>

<file path=customXml/itemProps1.xml><?xml version="1.0" encoding="utf-8"?>
<ds:datastoreItem xmlns:ds="http://schemas.openxmlformats.org/officeDocument/2006/customXml" ds:itemID="{D68C0621-8DD6-4905-8B7E-CEF7B3190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9f34c-5f2c-47ec-bd80-e582c923ef5b"/>
    <ds:schemaRef ds:uri="cb87d17b-ec29-40c6-a3f6-4455ef5eaa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70344F-D4FB-4626-92A9-F35A7F535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2E8ED-65D3-4136-84F6-4157820AA966}">
  <ds:schemaRefs>
    <ds:schemaRef ds:uri="cb87d17b-ec29-40c6-a3f6-4455ef5eaa4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e59f34c-5f2c-47ec-bd80-e582c923ef5b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13097</TotalTime>
  <Words>614</Words>
  <Application>Microsoft Office PowerPoint</Application>
  <PresentationFormat>A3 297x420 mm</PresentationFormat>
  <Paragraphs>152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Meiryo UI</vt:lpstr>
      <vt:lpstr>ＭＳ Ｐゴシック</vt:lpstr>
      <vt:lpstr>游ゴシック</vt:lpstr>
      <vt:lpstr>Arial</vt:lpstr>
      <vt:lpstr>Times New Roman</vt:lpstr>
      <vt:lpstr>標準デザイン</vt:lpstr>
      <vt:lpstr>17日からの冬型の気圧配置について （暴風雪、猛ふぶきや吹きだまりによる交通障害、高波に警戒。大雪に注意・警戒。）</vt:lpstr>
      <vt:lpstr>週間天気予報（15日11時発表）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防企室</cp:lastModifiedBy>
  <cp:revision>505</cp:revision>
  <cp:lastPrinted>2023-01-23T04:13:13Z</cp:lastPrinted>
  <dcterms:created xsi:type="dcterms:W3CDTF">2014-12-22T10:34:33Z</dcterms:created>
  <dcterms:modified xsi:type="dcterms:W3CDTF">2023-12-15T04:09:00Z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0x010100EB551D9640628D489F7C68F2D6DE33CA</vt:lpwstr>
  </property>
</Properties>
</file>